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8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720" r:id="rId4"/>
    <p:sldMasterId id="2147483732" r:id="rId5"/>
    <p:sldMasterId id="2147483744" r:id="rId6"/>
    <p:sldMasterId id="2147483768" r:id="rId7"/>
    <p:sldMasterId id="2147483878" r:id="rId8"/>
    <p:sldMasterId id="2147483890" r:id="rId9"/>
  </p:sldMasterIdLst>
  <p:notesMasterIdLst>
    <p:notesMasterId r:id="rId43"/>
  </p:notesMasterIdLst>
  <p:handoutMasterIdLst>
    <p:handoutMasterId r:id="rId44"/>
  </p:handoutMasterIdLst>
  <p:sldIdLst>
    <p:sldId id="256" r:id="rId10"/>
    <p:sldId id="463" r:id="rId11"/>
    <p:sldId id="464" r:id="rId12"/>
    <p:sldId id="465" r:id="rId13"/>
    <p:sldId id="466" r:id="rId14"/>
    <p:sldId id="467" r:id="rId15"/>
    <p:sldId id="419" r:id="rId16"/>
    <p:sldId id="420" r:id="rId17"/>
    <p:sldId id="319" r:id="rId18"/>
    <p:sldId id="335" r:id="rId19"/>
    <p:sldId id="443" r:id="rId20"/>
    <p:sldId id="417" r:id="rId21"/>
    <p:sldId id="435" r:id="rId22"/>
    <p:sldId id="436" r:id="rId23"/>
    <p:sldId id="437" r:id="rId24"/>
    <p:sldId id="438" r:id="rId25"/>
    <p:sldId id="441" r:id="rId26"/>
    <p:sldId id="442" r:id="rId27"/>
    <p:sldId id="383" r:id="rId28"/>
    <p:sldId id="334" r:id="rId29"/>
    <p:sldId id="423" r:id="rId30"/>
    <p:sldId id="424" r:id="rId31"/>
    <p:sldId id="337" r:id="rId32"/>
    <p:sldId id="433" r:id="rId33"/>
    <p:sldId id="426" r:id="rId34"/>
    <p:sldId id="391" r:id="rId35"/>
    <p:sldId id="444" r:id="rId36"/>
    <p:sldId id="445" r:id="rId37"/>
    <p:sldId id="412" r:id="rId38"/>
    <p:sldId id="427" r:id="rId39"/>
    <p:sldId id="428" r:id="rId40"/>
    <p:sldId id="403" r:id="rId41"/>
    <p:sldId id="468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800000"/>
    <a:srgbClr val="99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022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6883"/>
    </p:cViewPr>
  </p:sorterViewPr>
  <p:notesViewPr>
    <p:cSldViewPr>
      <p:cViewPr varScale="1">
        <p:scale>
          <a:sx n="52" d="100"/>
          <a:sy n="52" d="100"/>
        </p:scale>
        <p:origin x="-2892" y="-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slide" Target="slides/slide3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621293866044522"/>
          <c:y val="4.4861391929187228E-2"/>
          <c:w val="0.88514873140857397"/>
          <c:h val="0.8024153091839239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Column3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numRef>
              <c:f>Sheet1!$A$2:$A$41</c:f>
              <c:numCache>
                <c:formatCode>General</c:formatCode>
                <c:ptCount val="40"/>
                <c:pt idx="0">
                  <c:v>1975</c:v>
                </c:pt>
                <c:pt idx="1">
                  <c:v>1976</c:v>
                </c:pt>
                <c:pt idx="2">
                  <c:v>1977</c:v>
                </c:pt>
                <c:pt idx="3">
                  <c:v>1978</c:v>
                </c:pt>
                <c:pt idx="4">
                  <c:v>1979</c:v>
                </c:pt>
                <c:pt idx="5">
                  <c:v>1980</c:v>
                </c:pt>
                <c:pt idx="6">
                  <c:v>1981</c:v>
                </c:pt>
                <c:pt idx="7">
                  <c:v>1982</c:v>
                </c:pt>
                <c:pt idx="8">
                  <c:v>1983</c:v>
                </c:pt>
                <c:pt idx="9">
                  <c:v>1984</c:v>
                </c:pt>
                <c:pt idx="10">
                  <c:v>1985</c:v>
                </c:pt>
                <c:pt idx="11">
                  <c:v>1986</c:v>
                </c:pt>
                <c:pt idx="12">
                  <c:v>1987</c:v>
                </c:pt>
                <c:pt idx="13">
                  <c:v>1988</c:v>
                </c:pt>
                <c:pt idx="14">
                  <c:v>1989</c:v>
                </c:pt>
                <c:pt idx="15">
                  <c:v>1990</c:v>
                </c:pt>
                <c:pt idx="16">
                  <c:v>1991</c:v>
                </c:pt>
                <c:pt idx="17">
                  <c:v>1992</c:v>
                </c:pt>
                <c:pt idx="18">
                  <c:v>1993</c:v>
                </c:pt>
                <c:pt idx="19">
                  <c:v>1994</c:v>
                </c:pt>
                <c:pt idx="20">
                  <c:v>1995</c:v>
                </c:pt>
                <c:pt idx="21">
                  <c:v>1996</c:v>
                </c:pt>
                <c:pt idx="22">
                  <c:v>1997</c:v>
                </c:pt>
                <c:pt idx="23">
                  <c:v>1998</c:v>
                </c:pt>
                <c:pt idx="24">
                  <c:v>1999</c:v>
                </c:pt>
                <c:pt idx="25">
                  <c:v>2000</c:v>
                </c:pt>
                <c:pt idx="26">
                  <c:v>2001</c:v>
                </c:pt>
                <c:pt idx="27">
                  <c:v>2002</c:v>
                </c:pt>
                <c:pt idx="28">
                  <c:v>2003</c:v>
                </c:pt>
                <c:pt idx="29">
                  <c:v>2004</c:v>
                </c:pt>
                <c:pt idx="30">
                  <c:v>2005</c:v>
                </c:pt>
                <c:pt idx="31">
                  <c:v>2006</c:v>
                </c:pt>
                <c:pt idx="32">
                  <c:v>2007</c:v>
                </c:pt>
                <c:pt idx="33">
                  <c:v>2008</c:v>
                </c:pt>
                <c:pt idx="34">
                  <c:v>2009</c:v>
                </c:pt>
                <c:pt idx="35">
                  <c:v>2010</c:v>
                </c:pt>
                <c:pt idx="36">
                  <c:v>2011</c:v>
                </c:pt>
                <c:pt idx="37">
                  <c:v>2012</c:v>
                </c:pt>
                <c:pt idx="38">
                  <c:v>2013</c:v>
                </c:pt>
                <c:pt idx="39">
                  <c:v>2014</c:v>
                </c:pt>
              </c:numCache>
            </c:numRef>
          </c:cat>
          <c:val>
            <c:numRef>
              <c:f>Sheet1!$B$2:$B$41</c:f>
              <c:numCache>
                <c:formatCode>General</c:formatCode>
                <c:ptCount val="40"/>
                <c:pt idx="0">
                  <c:v>372</c:v>
                </c:pt>
                <c:pt idx="1">
                  <c:v>460</c:v>
                </c:pt>
                <c:pt idx="2">
                  <c:v>585</c:v>
                </c:pt>
                <c:pt idx="3">
                  <c:v>670</c:v>
                </c:pt>
                <c:pt idx="4">
                  <c:v>499</c:v>
                </c:pt>
                <c:pt idx="5">
                  <c:v>343</c:v>
                </c:pt>
                <c:pt idx="6">
                  <c:v>266</c:v>
                </c:pt>
                <c:pt idx="7">
                  <c:v>163</c:v>
                </c:pt>
                <c:pt idx="8">
                  <c:v>152</c:v>
                </c:pt>
                <c:pt idx="9">
                  <c:v>143</c:v>
                </c:pt>
                <c:pt idx="10">
                  <c:v>138</c:v>
                </c:pt>
                <c:pt idx="11">
                  <c:v>184</c:v>
                </c:pt>
                <c:pt idx="12">
                  <c:v>165</c:v>
                </c:pt>
                <c:pt idx="13">
                  <c:v>165</c:v>
                </c:pt>
                <c:pt idx="14">
                  <c:v>153</c:v>
                </c:pt>
                <c:pt idx="15">
                  <c:v>189</c:v>
                </c:pt>
                <c:pt idx="16">
                  <c:v>236</c:v>
                </c:pt>
                <c:pt idx="17">
                  <c:v>257</c:v>
                </c:pt>
                <c:pt idx="18">
                  <c:v>335</c:v>
                </c:pt>
                <c:pt idx="19">
                  <c:v>392</c:v>
                </c:pt>
                <c:pt idx="20">
                  <c:v>490</c:v>
                </c:pt>
                <c:pt idx="21">
                  <c:v>612</c:v>
                </c:pt>
                <c:pt idx="22">
                  <c:v>735</c:v>
                </c:pt>
                <c:pt idx="23">
                  <c:v>1047</c:v>
                </c:pt>
                <c:pt idx="24">
                  <c:v>1188</c:v>
                </c:pt>
                <c:pt idx="25">
                  <c:v>1474</c:v>
                </c:pt>
                <c:pt idx="26">
                  <c:v>1815</c:v>
                </c:pt>
                <c:pt idx="27">
                  <c:v>2455</c:v>
                </c:pt>
                <c:pt idx="28">
                  <c:v>3310</c:v>
                </c:pt>
                <c:pt idx="29">
                  <c:v>4336</c:v>
                </c:pt>
                <c:pt idx="30">
                  <c:v>5682</c:v>
                </c:pt>
                <c:pt idx="31">
                  <c:v>7388</c:v>
                </c:pt>
                <c:pt idx="32">
                  <c:v>10712</c:v>
                </c:pt>
                <c:pt idx="33">
                  <c:v>13659</c:v>
                </c:pt>
                <c:pt idx="34">
                  <c:v>16739</c:v>
                </c:pt>
                <c:pt idx="35">
                  <c:v>19567</c:v>
                </c:pt>
                <c:pt idx="36">
                  <c:v>25342</c:v>
                </c:pt>
                <c:pt idx="37">
                  <c:v>27151</c:v>
                </c:pt>
                <c:pt idx="38">
                  <c:v>27995</c:v>
                </c:pt>
                <c:pt idx="39">
                  <c:v>29479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349119840"/>
        <c:axId val="349118664"/>
        <c:axId val="0"/>
      </c:bar3DChart>
      <c:catAx>
        <c:axId val="3491198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50"/>
            </a:pPr>
            <a:endParaRPr lang="en-US"/>
          </a:p>
        </c:txPr>
        <c:crossAx val="349118664"/>
        <c:crosses val="autoZero"/>
        <c:auto val="1"/>
        <c:lblAlgn val="ctr"/>
        <c:lblOffset val="100"/>
        <c:tickLblSkip val="1"/>
        <c:noMultiLvlLbl val="0"/>
      </c:catAx>
      <c:valAx>
        <c:axId val="3491186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491198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621293866044522"/>
          <c:y val="4.4861391929187228E-2"/>
          <c:w val="0.88514873140857397"/>
          <c:h val="0.802415309183923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تعداد مستندات 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numRef>
              <c:f>Sheet1!$A$2:$A$44</c:f>
              <c:numCache>
                <c:formatCode>General</c:formatCode>
                <c:ptCount val="43"/>
                <c:pt idx="0">
                  <c:v>1972</c:v>
                </c:pt>
                <c:pt idx="1">
                  <c:v>1973</c:v>
                </c:pt>
                <c:pt idx="2">
                  <c:v>1974</c:v>
                </c:pt>
                <c:pt idx="3">
                  <c:v>1975</c:v>
                </c:pt>
                <c:pt idx="4">
                  <c:v>1976</c:v>
                </c:pt>
                <c:pt idx="5">
                  <c:v>1977</c:v>
                </c:pt>
                <c:pt idx="6">
                  <c:v>1978</c:v>
                </c:pt>
                <c:pt idx="7">
                  <c:v>1979</c:v>
                </c:pt>
                <c:pt idx="8">
                  <c:v>1980</c:v>
                </c:pt>
                <c:pt idx="9">
                  <c:v>1981</c:v>
                </c:pt>
                <c:pt idx="10">
                  <c:v>1982</c:v>
                </c:pt>
                <c:pt idx="11">
                  <c:v>1983</c:v>
                </c:pt>
                <c:pt idx="12">
                  <c:v>1984</c:v>
                </c:pt>
                <c:pt idx="13">
                  <c:v>1985</c:v>
                </c:pt>
                <c:pt idx="14">
                  <c:v>1986</c:v>
                </c:pt>
                <c:pt idx="15">
                  <c:v>1987</c:v>
                </c:pt>
                <c:pt idx="16">
                  <c:v>1988</c:v>
                </c:pt>
                <c:pt idx="17">
                  <c:v>1989</c:v>
                </c:pt>
                <c:pt idx="18">
                  <c:v>1990</c:v>
                </c:pt>
                <c:pt idx="19">
                  <c:v>1991</c:v>
                </c:pt>
                <c:pt idx="20">
                  <c:v>1992</c:v>
                </c:pt>
                <c:pt idx="21">
                  <c:v>1993</c:v>
                </c:pt>
                <c:pt idx="22">
                  <c:v>1994</c:v>
                </c:pt>
                <c:pt idx="23">
                  <c:v>1995</c:v>
                </c:pt>
                <c:pt idx="24">
                  <c:v>1996</c:v>
                </c:pt>
                <c:pt idx="25">
                  <c:v>1997</c:v>
                </c:pt>
                <c:pt idx="26">
                  <c:v>1998</c:v>
                </c:pt>
                <c:pt idx="27">
                  <c:v>1999</c:v>
                </c:pt>
                <c:pt idx="28">
                  <c:v>2000</c:v>
                </c:pt>
                <c:pt idx="29">
                  <c:v>2001</c:v>
                </c:pt>
                <c:pt idx="30">
                  <c:v>2002</c:v>
                </c:pt>
                <c:pt idx="31">
                  <c:v>2003</c:v>
                </c:pt>
                <c:pt idx="32">
                  <c:v>2004</c:v>
                </c:pt>
                <c:pt idx="33">
                  <c:v>2005</c:v>
                </c:pt>
                <c:pt idx="34">
                  <c:v>2006</c:v>
                </c:pt>
                <c:pt idx="35">
                  <c:v>2007</c:v>
                </c:pt>
                <c:pt idx="36">
                  <c:v>2008</c:v>
                </c:pt>
                <c:pt idx="37">
                  <c:v>2009</c:v>
                </c:pt>
                <c:pt idx="38">
                  <c:v>2010</c:v>
                </c:pt>
                <c:pt idx="39">
                  <c:v>2011</c:v>
                </c:pt>
                <c:pt idx="40">
                  <c:v>2012</c:v>
                </c:pt>
                <c:pt idx="41">
                  <c:v>2013</c:v>
                </c:pt>
                <c:pt idx="42">
                  <c:v>2014</c:v>
                </c:pt>
              </c:numCache>
            </c:numRef>
          </c:cat>
          <c:val>
            <c:numRef>
              <c:f>Sheet1!$B$2:$B$44</c:f>
              <c:numCache>
                <c:formatCode>General</c:formatCode>
                <c:ptCount val="43"/>
                <c:pt idx="0">
                  <c:v>17</c:v>
                </c:pt>
                <c:pt idx="1">
                  <c:v>95</c:v>
                </c:pt>
                <c:pt idx="2">
                  <c:v>124</c:v>
                </c:pt>
                <c:pt idx="3">
                  <c:v>132</c:v>
                </c:pt>
                <c:pt idx="4">
                  <c:v>163</c:v>
                </c:pt>
                <c:pt idx="5">
                  <c:v>216</c:v>
                </c:pt>
                <c:pt idx="6">
                  <c:v>221</c:v>
                </c:pt>
                <c:pt idx="7">
                  <c:v>173</c:v>
                </c:pt>
                <c:pt idx="8">
                  <c:v>117</c:v>
                </c:pt>
                <c:pt idx="9">
                  <c:v>110</c:v>
                </c:pt>
                <c:pt idx="10">
                  <c:v>70</c:v>
                </c:pt>
                <c:pt idx="11">
                  <c:v>69</c:v>
                </c:pt>
                <c:pt idx="12">
                  <c:v>56</c:v>
                </c:pt>
                <c:pt idx="13">
                  <c:v>54</c:v>
                </c:pt>
                <c:pt idx="14">
                  <c:v>52</c:v>
                </c:pt>
                <c:pt idx="15">
                  <c:v>62</c:v>
                </c:pt>
                <c:pt idx="16">
                  <c:v>50</c:v>
                </c:pt>
                <c:pt idx="17">
                  <c:v>48</c:v>
                </c:pt>
                <c:pt idx="18">
                  <c:v>64</c:v>
                </c:pt>
                <c:pt idx="19">
                  <c:v>62</c:v>
                </c:pt>
                <c:pt idx="20">
                  <c:v>74</c:v>
                </c:pt>
                <c:pt idx="21">
                  <c:v>103</c:v>
                </c:pt>
                <c:pt idx="22">
                  <c:v>103</c:v>
                </c:pt>
                <c:pt idx="23">
                  <c:v>163</c:v>
                </c:pt>
                <c:pt idx="24">
                  <c:v>158</c:v>
                </c:pt>
                <c:pt idx="25">
                  <c:v>187</c:v>
                </c:pt>
                <c:pt idx="26">
                  <c:v>341</c:v>
                </c:pt>
                <c:pt idx="27">
                  <c:v>353</c:v>
                </c:pt>
                <c:pt idx="28">
                  <c:v>409</c:v>
                </c:pt>
                <c:pt idx="29">
                  <c:v>553</c:v>
                </c:pt>
                <c:pt idx="30">
                  <c:v>820</c:v>
                </c:pt>
                <c:pt idx="31">
                  <c:v>1084</c:v>
                </c:pt>
                <c:pt idx="32">
                  <c:v>1545</c:v>
                </c:pt>
                <c:pt idx="33">
                  <c:v>2126</c:v>
                </c:pt>
                <c:pt idx="34">
                  <c:v>2777</c:v>
                </c:pt>
                <c:pt idx="35">
                  <c:v>4576</c:v>
                </c:pt>
                <c:pt idx="36">
                  <c:v>5896</c:v>
                </c:pt>
                <c:pt idx="37">
                  <c:v>6627</c:v>
                </c:pt>
                <c:pt idx="38">
                  <c:v>7480</c:v>
                </c:pt>
                <c:pt idx="39">
                  <c:v>10029</c:v>
                </c:pt>
                <c:pt idx="40">
                  <c:v>10347</c:v>
                </c:pt>
                <c:pt idx="41">
                  <c:v>9408</c:v>
                </c:pt>
                <c:pt idx="42">
                  <c:v>9794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349120232"/>
        <c:axId val="349121016"/>
        <c:axId val="0"/>
      </c:bar3DChart>
      <c:catAx>
        <c:axId val="3491202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50"/>
            </a:pPr>
            <a:endParaRPr lang="en-US"/>
          </a:p>
        </c:txPr>
        <c:crossAx val="349121016"/>
        <c:crosses val="autoZero"/>
        <c:auto val="1"/>
        <c:lblAlgn val="ctr"/>
        <c:lblOffset val="100"/>
        <c:noMultiLvlLbl val="0"/>
      </c:catAx>
      <c:valAx>
        <c:axId val="34912101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491202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i="1" dirty="0" smtClean="0"/>
              <a:t>h</a:t>
            </a:r>
            <a:r>
              <a:rPr lang="en-US" dirty="0" smtClean="0"/>
              <a:t>-index </a:t>
            </a:r>
            <a:endParaRPr lang="en-US" dirty="0"/>
          </a:p>
        </c:rich>
      </c:tx>
      <c:layout>
        <c:manualLayout>
          <c:xMode val="edge"/>
          <c:yMode val="edge"/>
          <c:x val="0.84319559511582798"/>
          <c:y val="0.72549019607843168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49962932069931937"/>
          <c:y val="3.9297514281303084E-2"/>
          <c:w val="0.44056519418123574"/>
          <c:h val="0.8582026143790854"/>
        </c:manualLayout>
      </c:layout>
      <c:barChart>
        <c:barDir val="bar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H-index </c:v>
                </c:pt>
              </c:strCache>
            </c:strRef>
          </c:tx>
          <c:spPr>
            <a:effectLst>
              <a:innerShdw blurRad="63500" dist="50800" dir="16200000">
                <a:prstClr val="black">
                  <a:alpha val="50000"/>
                </a:prstClr>
              </a:innerShdw>
            </a:effectLst>
            <a:scene3d>
              <a:camera prst="orthographicFront"/>
              <a:lightRig rig="threePt" dir="t"/>
            </a:scene3d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Sheet1!$A$2:$A$12</c:f>
              <c:strCache>
                <c:ptCount val="11"/>
                <c:pt idx="0">
                  <c:v>Kermanshah University of Medical Sciences</c:v>
                </c:pt>
                <c:pt idx="1">
                  <c:v>Baqiyatallah Medical Sciences University </c:v>
                </c:pt>
                <c:pt idx="2">
                  <c:v>Mazandaran University of Medical Sciences</c:v>
                </c:pt>
                <c:pt idx="3">
                  <c:v>Kerman University of Medical Sciences </c:v>
                </c:pt>
                <c:pt idx="4">
                  <c:v>Iran University of Medical Sciences </c:v>
                </c:pt>
                <c:pt idx="5">
                  <c:v>Mashhad University of Medical Sciences </c:v>
                </c:pt>
                <c:pt idx="6">
                  <c:v>Tabriz University of Medical Sciences </c:v>
                </c:pt>
                <c:pt idx="7">
                  <c:v>Shiraz University of Medical Sciences </c:v>
                </c:pt>
                <c:pt idx="8">
                  <c:v>Isfahan University of Medical Sciences </c:v>
                </c:pt>
                <c:pt idx="9">
                  <c:v>Shahid Beheshti University of Medical Sciences </c:v>
                </c:pt>
                <c:pt idx="10">
                  <c:v>Tehran University of Medical Sciences 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31</c:v>
                </c:pt>
                <c:pt idx="1">
                  <c:v>37</c:v>
                </c:pt>
                <c:pt idx="2">
                  <c:v>39</c:v>
                </c:pt>
                <c:pt idx="3">
                  <c:v>42</c:v>
                </c:pt>
                <c:pt idx="4">
                  <c:v>46</c:v>
                </c:pt>
                <c:pt idx="5">
                  <c:v>47</c:v>
                </c:pt>
                <c:pt idx="6">
                  <c:v>47</c:v>
                </c:pt>
                <c:pt idx="7">
                  <c:v>55</c:v>
                </c:pt>
                <c:pt idx="8">
                  <c:v>61</c:v>
                </c:pt>
                <c:pt idx="9">
                  <c:v>67</c:v>
                </c:pt>
                <c:pt idx="10">
                  <c:v>94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9114352"/>
        <c:axId val="349114744"/>
      </c:barChart>
      <c:catAx>
        <c:axId val="3491143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349114744"/>
        <c:crosses val="autoZero"/>
        <c:auto val="1"/>
        <c:lblAlgn val="ctr"/>
        <c:lblOffset val="100"/>
        <c:noMultiLvlLbl val="0"/>
      </c:catAx>
      <c:valAx>
        <c:axId val="3491147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4911435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1"/>
        <c:ser>
          <c:idx val="0"/>
          <c:order val="0"/>
          <c:tx>
            <c:strRef>
              <c:f>Sheet1!$B$2</c:f>
              <c:strCache>
                <c:ptCount val="1"/>
                <c:pt idx="0">
                  <c:v>1</c:v>
                </c:pt>
              </c:strCache>
            </c:strRef>
          </c:tx>
          <c:spPr>
            <a:effectLst>
              <a:glow rad="63500">
                <a:schemeClr val="accent1">
                  <a:satMod val="175000"/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Sheet1!$A$2:$A$10</c:f>
              <c:strCache>
                <c:ptCount val="9"/>
                <c:pt idx="0">
                  <c:v>Jahad-e-Daneshgahi</c:v>
                </c:pt>
                <c:pt idx="1">
                  <c:v>Food and Drug Administeration</c:v>
                </c:pt>
                <c:pt idx="2">
                  <c:v>Tabriz University of Medical Sciences</c:v>
                </c:pt>
                <c:pt idx="3">
                  <c:v>Zanjan University of Medical Sciences</c:v>
                </c:pt>
                <c:pt idx="4">
                  <c:v>Mashhad University of Medical Sciences</c:v>
                </c:pt>
                <c:pt idx="5">
                  <c:v>Shahid Beheshti University of Medical Sciences</c:v>
                </c:pt>
                <c:pt idx="6">
                  <c:v>Shiraz University of Medical Sciences</c:v>
                </c:pt>
                <c:pt idx="7">
                  <c:v>Isfahan University of Medical Sciences</c:v>
                </c:pt>
                <c:pt idx="8">
                  <c:v>Tehran University of Medical Sciences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2</c:v>
                </c:pt>
                <c:pt idx="7">
                  <c:v>3</c:v>
                </c:pt>
                <c:pt idx="8">
                  <c:v>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51844496"/>
        <c:axId val="351847632"/>
      </c:barChart>
      <c:catAx>
        <c:axId val="35184449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351847632"/>
        <c:crosses val="autoZero"/>
        <c:auto val="1"/>
        <c:lblAlgn val="ctr"/>
        <c:lblOffset val="100"/>
        <c:noMultiLvlLbl val="0"/>
      </c:catAx>
      <c:valAx>
        <c:axId val="3518476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518444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 b="1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6AF748-C25B-4DFD-AB9F-3EC1EB205AC4}" type="datetimeFigureOut">
              <a:rPr lang="en-US" smtClean="0"/>
              <a:pPr/>
              <a:t>6/10/2015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8E3885-7487-448F-8291-B6343C9055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5671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E53991-4B00-4682-9ACC-AC354FBF4C3B}" type="datetimeFigureOut">
              <a:rPr lang="en-US" smtClean="0"/>
              <a:pPr/>
              <a:t>6/10/2015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00B1E9-7439-4A0C-8B09-8110EBC1A6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962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Biochemistry, Genetics and Molecular Biology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Pharmacology, Toxicology and Pharmaceutics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Immunology and Microbiology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Agricultural and Biological Sciences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00B1E9-7439-4A0C-8B09-8110EBC1A67E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0373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883F-22A3-48F3-9084-C09D371BA9ED}" type="slidenum">
              <a:rPr lang="fa-IR" smtClean="0">
                <a:solidFill>
                  <a:prstClr val="black"/>
                </a:solidFill>
              </a:rPr>
              <a:pPr/>
              <a:t>32</a:t>
            </a:fld>
            <a:endParaRPr lang="fa-I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601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D29F0690-5BB9-429B-B24F-E4AA4A7FA95F}" type="datetimeFigureOut">
              <a:rPr lang="en-US" smtClean="0"/>
              <a:pPr/>
              <a:t>6/10/2015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62F6D75-CD74-42C6-81F5-36C7C41BD8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0690-5BB9-429B-B24F-E4AA4A7FA95F}" type="datetimeFigureOut">
              <a:rPr lang="en-US" smtClean="0"/>
              <a:pPr/>
              <a:t>6/10/2015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F6D75-CD74-42C6-81F5-36C7C41BD8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45D37-708C-48E2-8EE8-F6A2F1734A59}" type="datetimeFigureOut">
              <a:rPr lang="en-GB" smtClean="0">
                <a:solidFill>
                  <a:srgbClr val="242852"/>
                </a:solidFill>
              </a:rPr>
              <a:pPr/>
              <a:t>10/06/2015</a:t>
            </a:fld>
            <a:endParaRPr lang="en-GB">
              <a:solidFill>
                <a:srgbClr val="24285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24285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A4B28-40C8-42F9-AEF7-0745EF98D27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11064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45D37-708C-48E2-8EE8-F6A2F1734A59}" type="datetimeFigureOut">
              <a:rPr lang="en-GB" smtClean="0">
                <a:solidFill>
                  <a:srgbClr val="242852"/>
                </a:solidFill>
              </a:rPr>
              <a:pPr/>
              <a:t>10/06/2015</a:t>
            </a:fld>
            <a:endParaRPr lang="en-GB">
              <a:solidFill>
                <a:srgbClr val="24285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24285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A4B28-40C8-42F9-AEF7-0745EF98D27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4941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D29F0690-5BB9-429B-B24F-E4AA4A7FA95F}" type="datetimeFigureOut">
              <a:rPr lang="en-US" smtClean="0"/>
              <a:pPr/>
              <a:t>6/10/2015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462F6D75-CD74-42C6-81F5-36C7C41BD8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3BC2C-17D0-40EF-AE0C-319BE32AAE3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dirty="0" smtClean="0">
                <a:solidFill>
                  <a:prstClr val="black">
                    <a:tint val="75000"/>
                  </a:prstClr>
                </a:solidFill>
              </a:rPr>
              <a:t>سیاست‌های فناوری سلامت در برنامه ششم توسعه                                      دفتر توسعه فناوری سلامت-گروه سیاستگزاری و برنامه ریزی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53BBC-1A5F-42A7-A1F0-E0884DEED88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382000" cy="914400"/>
          </a:xfrm>
        </p:spPr>
        <p:txBody>
          <a:bodyPr>
            <a:normAutofit/>
          </a:bodyPr>
          <a:lstStyle>
            <a:lvl1pPr algn="r" rtl="1">
              <a:defRPr sz="3600">
                <a:cs typeface="B Titr" pitchFamily="2" charset="-78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8686800" cy="5181600"/>
          </a:xfrm>
        </p:spPr>
        <p:txBody>
          <a:bodyPr/>
          <a:lstStyle>
            <a:lvl1pPr algn="r" rtl="1">
              <a:defRPr>
                <a:cs typeface="B Nazanin" pitchFamily="2" charset="-78"/>
              </a:defRPr>
            </a:lvl1pPr>
            <a:lvl2pPr algn="r" rtl="1">
              <a:defRPr>
                <a:cs typeface="B Nazanin" pitchFamily="2" charset="-78"/>
              </a:defRPr>
            </a:lvl2pPr>
            <a:lvl3pPr algn="r" rtl="1">
              <a:defRPr>
                <a:cs typeface="B Nazanin" pitchFamily="2" charset="-78"/>
              </a:defRPr>
            </a:lvl3pPr>
            <a:lvl4pPr algn="r" rtl="1">
              <a:defRPr>
                <a:cs typeface="B Nazanin" pitchFamily="2" charset="-78"/>
              </a:defRPr>
            </a:lvl4pPr>
            <a:lvl5pPr algn="r" rtl="1">
              <a:defRPr>
                <a:cs typeface="B Nazanin" pitchFamily="2" charset="-78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CACDB-6AF8-43EA-8A61-EC34E4BFDAC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 b="1" dirty="0" smtClean="0">
                <a:solidFill>
                  <a:prstClr val="black">
                    <a:tint val="75000"/>
                  </a:prstClr>
                </a:solidFill>
              </a:rPr>
              <a:t>سیاست‌های فناوری سلامت در برنامه ششم توسعه</a:t>
            </a:r>
            <a:r>
              <a:rPr lang="fa-IR" dirty="0" smtClean="0">
                <a:solidFill>
                  <a:prstClr val="black">
                    <a:tint val="75000"/>
                  </a:prstClr>
                </a:solidFill>
              </a:rPr>
              <a:t>					                                 دفتر توسعه فناوری سلامت-گروه سیاستگزاری و برنامه ریزی</a:t>
            </a:r>
            <a:endParaRPr lang="fa-I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 userDrawn="1"/>
        </p:nvGraphicFramePr>
        <p:xfrm>
          <a:off x="3657600" y="152400"/>
          <a:ext cx="5181600" cy="9906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181600"/>
              </a:tblGrid>
              <a:tr h="990600">
                <a:tc>
                  <a:txBody>
                    <a:bodyPr/>
                    <a:lstStyle/>
                    <a:p>
                      <a:pPr algn="r"/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8AAF0-B896-4F0C-9199-1BAECE3112E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dirty="0" smtClean="0">
                <a:solidFill>
                  <a:prstClr val="black">
                    <a:tint val="75000"/>
                  </a:prstClr>
                </a:solidFill>
              </a:rPr>
              <a:t>سیاست‌های فناوری سلامت در برنامه ششم توسعه                                      دفتر توسعه فناوری سلامت-گروه سیاستگزاری و برنامه ریزی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53BBC-1A5F-42A7-A1F0-E0884DEED88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BA5E6-12EF-4552-B26C-26FB892D789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dirty="0" smtClean="0">
                <a:solidFill>
                  <a:prstClr val="black">
                    <a:tint val="75000"/>
                  </a:prstClr>
                </a:solidFill>
              </a:rPr>
              <a:t>سیاست‌های فناوری سلامت در برنامه ششم توسعه                                      دفتر توسعه فناوری سلامت-گروه سیاستگزاری و برنامه ریزی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7E272-C66A-4787-900B-B61FFB9ADF5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dirty="0" smtClean="0">
                <a:solidFill>
                  <a:prstClr val="black">
                    <a:tint val="75000"/>
                  </a:prstClr>
                </a:solidFill>
              </a:rPr>
              <a:t>سیاست‌های فناوری سلامت در برنامه ششم توسعه                                      دفتر توسعه فناوری سلامت-گروه سیاستگزاری و برنامه ریزی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30065-FDC6-4A85-BAFF-9369933E9AE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dirty="0" smtClean="0">
                <a:solidFill>
                  <a:prstClr val="black">
                    <a:tint val="75000"/>
                  </a:prstClr>
                </a:solidFill>
              </a:rPr>
              <a:t>سیاست‌های فناوری سلامت در برنامه ششم توسعه                                      دفتر توسعه فناوری سلامت-گروه سیاستگزاری و برنامه ریزی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04A69-D2DB-4F92-A8C0-524803B5BA8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dirty="0" smtClean="0">
                <a:solidFill>
                  <a:prstClr val="black">
                    <a:tint val="75000"/>
                  </a:prstClr>
                </a:solidFill>
              </a:rPr>
              <a:t>سیاست‌های فناوری سلامت در برنامه ششم توسعه                                      دفتر توسعه فناوری سلامت-گروه سیاستگزاری و برنامه ریزی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37154-CBCC-4DFB-92CE-52947157BA8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dirty="0" smtClean="0">
                <a:solidFill>
                  <a:prstClr val="black">
                    <a:tint val="75000"/>
                  </a:prstClr>
                </a:solidFill>
              </a:rPr>
              <a:t>سیاست‌های فناوری سلامت در برنامه ششم توسعه                                      دفتر توسعه فناوری سلامت-گروه سیاستگزاری و برنامه ریزی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53BBC-1A5F-42A7-A1F0-E0884DEED88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0690-5BB9-429B-B24F-E4AA4A7FA95F}" type="datetimeFigureOut">
              <a:rPr lang="en-US" smtClean="0"/>
              <a:pPr/>
              <a:t>6/10/2015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62F6D75-CD74-42C6-81F5-36C7C41BD8F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2DA67-ADCC-417B-AD62-B11BA2D6A5C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dirty="0" smtClean="0">
                <a:solidFill>
                  <a:prstClr val="black">
                    <a:tint val="75000"/>
                  </a:prstClr>
                </a:solidFill>
              </a:rPr>
              <a:t>سیاست‌های فناوری سلامت در برنامه ششم توسعه                                      دفتر توسعه فناوری سلامت-گروه سیاستگزاری و برنامه ریزی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53BBC-1A5F-42A7-A1F0-E0884DEED88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7F507-97BB-4763-A0A9-00B4EDD3D4C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dirty="0" smtClean="0">
                <a:solidFill>
                  <a:prstClr val="black">
                    <a:tint val="75000"/>
                  </a:prstClr>
                </a:solidFill>
              </a:rPr>
              <a:t>سیاست‌های فناوری سلامت در برنامه ششم توسعه                                      دفتر توسعه فناوری سلامت-گروه سیاستگزاری و برنامه ریزی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CDDF8-57D6-47BC-ADDF-DB16A697842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dirty="0" smtClean="0">
                <a:solidFill>
                  <a:prstClr val="black">
                    <a:tint val="75000"/>
                  </a:prstClr>
                </a:solidFill>
              </a:rPr>
              <a:t>سیاست‌های فناوری سلامت در برنامه ششم توسعه                                      دفتر توسعه فناوری سلامت-گروه سیاستگزاری و برنامه ریزی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23E59-75EA-4CF6-B017-9116B61CC1D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CD6-13AE-48D2-ABA3-4EF9A71EFC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6853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23E59-75EA-4CF6-B017-9116B61CC1D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CD6-13AE-48D2-ABA3-4EF9A71EFC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56081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23E59-75EA-4CF6-B017-9116B61CC1D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CD6-13AE-48D2-ABA3-4EF9A71EFC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60421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23E59-75EA-4CF6-B017-9116B61CC1D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CD6-13AE-48D2-ABA3-4EF9A71EFC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4576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23E59-75EA-4CF6-B017-9116B61CC1D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CD6-13AE-48D2-ABA3-4EF9A71EFC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5036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23E59-75EA-4CF6-B017-9116B61CC1D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CD6-13AE-48D2-ABA3-4EF9A71EFC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42638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23E59-75EA-4CF6-B017-9116B61CC1D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CD6-13AE-48D2-ABA3-4EF9A71EFC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1978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0690-5BB9-429B-B24F-E4AA4A7FA95F}" type="datetimeFigureOut">
              <a:rPr lang="en-US" smtClean="0"/>
              <a:pPr/>
              <a:t>6/10/2015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462F6D75-CD74-42C6-81F5-36C7C41BD8F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23E59-75EA-4CF6-B017-9116B61CC1D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CD6-13AE-48D2-ABA3-4EF9A71EFC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1143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23E59-75EA-4CF6-B017-9116B61CC1D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CD6-13AE-48D2-ABA3-4EF9A71EFC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680837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23E59-75EA-4CF6-B017-9116B61CC1D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CD6-13AE-48D2-ABA3-4EF9A71EFC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98128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23E59-75EA-4CF6-B017-9116B61CC1D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CD6-13AE-48D2-ABA3-4EF9A71EFC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61860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prstClr val="white"/>
              </a:solidFill>
            </a:endParaRPr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5" y="69759"/>
            <a:ext cx="9013371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013">
              <a:solidFill>
                <a:prstClr val="white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1463">
                <a:solidFill>
                  <a:schemeClr val="tx2"/>
                </a:solidFill>
              </a:defRPr>
            </a:lvl1pPr>
            <a:lvl2pPr marL="257175" indent="0" algn="ctr">
              <a:buNone/>
            </a:lvl2pPr>
            <a:lvl3pPr marL="514350" indent="0" algn="ctr">
              <a:buNone/>
            </a:lvl3pPr>
            <a:lvl4pPr marL="771525" indent="0" algn="ctr">
              <a:buNone/>
            </a:lvl4pPr>
            <a:lvl5pPr marL="1028700" indent="0" algn="ctr">
              <a:buNone/>
            </a:lvl5pPr>
            <a:lvl6pPr marL="1285875" indent="0" algn="ctr">
              <a:buNone/>
            </a:lvl6pPr>
            <a:lvl7pPr marL="1543050" indent="0" algn="ctr">
              <a:buNone/>
            </a:lvl7pPr>
            <a:lvl8pPr marL="1800225" indent="0" algn="ctr">
              <a:buNone/>
            </a:lvl8pPr>
            <a:lvl9pPr marL="20574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45D37-708C-48E2-8EE8-F6A2F1734A59}" type="datetimeFigureOut">
              <a:rPr lang="en-GB" smtClean="0">
                <a:solidFill>
                  <a:srgbClr val="242852"/>
                </a:solidFill>
              </a:rPr>
              <a:pPr/>
              <a:t>10/06/2015</a:t>
            </a:fld>
            <a:endParaRPr lang="en-GB">
              <a:solidFill>
                <a:srgbClr val="242852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242852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788">
                <a:solidFill>
                  <a:srgbClr val="FFFFFF"/>
                </a:solidFill>
              </a:defRPr>
            </a:lvl1pPr>
          </a:lstStyle>
          <a:p>
            <a:fld id="{343A4B28-40C8-42F9-AEF7-0745EF98D27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62931" y="1449308"/>
            <a:ext cx="9021538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013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8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013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8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013">
              <a:solidFill>
                <a:prstClr val="whit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5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0671668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45D37-708C-48E2-8EE8-F6A2F1734A59}" type="datetimeFigureOut">
              <a:rPr lang="en-GB" smtClean="0">
                <a:solidFill>
                  <a:srgbClr val="242852"/>
                </a:solidFill>
              </a:rPr>
              <a:pPr/>
              <a:t>10/06/2015</a:t>
            </a:fld>
            <a:endParaRPr lang="en-GB">
              <a:solidFill>
                <a:srgbClr val="24285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24285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A4B28-40C8-42F9-AEF7-0745EF98D27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673189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prstClr val="white"/>
              </a:solidFill>
            </a:endParaRPr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5" y="69759"/>
            <a:ext cx="9013371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013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2" y="952505"/>
            <a:ext cx="7772400" cy="1362075"/>
          </a:xfrm>
        </p:spPr>
        <p:txBody>
          <a:bodyPr anchor="b" anchorCtr="0"/>
          <a:lstStyle>
            <a:lvl1pPr algn="l">
              <a:buNone/>
              <a:defRPr sz="225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2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45D37-708C-48E2-8EE8-F6A2F1734A59}" type="datetimeFigureOut">
              <a:rPr lang="en-GB" smtClean="0">
                <a:solidFill>
                  <a:srgbClr val="242852"/>
                </a:solidFill>
              </a:rPr>
              <a:pPr/>
              <a:t>10/06/2015</a:t>
            </a:fld>
            <a:endParaRPr lang="en-GB">
              <a:solidFill>
                <a:srgbClr val="24285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GB">
              <a:solidFill>
                <a:srgbClr val="242852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 flipV="1">
            <a:off x="69413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013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149" y="2341480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013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309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013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343A4B28-40C8-42F9-AEF7-0745EF98D27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12582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45D37-708C-48E2-8EE8-F6A2F1734A59}" type="datetimeFigureOut">
              <a:rPr lang="en-GB" smtClean="0">
                <a:solidFill>
                  <a:srgbClr val="242852"/>
                </a:solidFill>
              </a:rPr>
              <a:pPr/>
              <a:t>10/06/2015</a:t>
            </a:fld>
            <a:endParaRPr lang="en-GB">
              <a:solidFill>
                <a:srgbClr val="242852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242852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A4B28-40C8-42F9-AEF7-0745EF98D27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57800137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135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1125" b="1"/>
            </a:lvl2pPr>
            <a:lvl3pPr>
              <a:buNone/>
              <a:defRPr sz="1013" b="1"/>
            </a:lvl3pPr>
            <a:lvl4pPr>
              <a:buNone/>
              <a:defRPr sz="900" b="1"/>
            </a:lvl4pPr>
            <a:lvl5pPr>
              <a:buNone/>
              <a:defRPr sz="9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135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1125" b="1"/>
            </a:lvl2pPr>
            <a:lvl3pPr>
              <a:buNone/>
              <a:defRPr sz="1013" b="1"/>
            </a:lvl3pPr>
            <a:lvl4pPr>
              <a:buNone/>
              <a:defRPr sz="900" b="1"/>
            </a:lvl4pPr>
            <a:lvl5pPr>
              <a:buNone/>
              <a:defRPr sz="9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45D37-708C-48E2-8EE8-F6A2F1734A59}" type="datetimeFigureOut">
              <a:rPr lang="en-GB" smtClean="0">
                <a:solidFill>
                  <a:srgbClr val="242852"/>
                </a:solidFill>
              </a:rPr>
              <a:pPr/>
              <a:t>10/06/2015</a:t>
            </a:fld>
            <a:endParaRPr lang="en-GB">
              <a:solidFill>
                <a:srgbClr val="242852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242852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A4B28-40C8-42F9-AEF7-0745EF98D27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66070071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45D37-708C-48E2-8EE8-F6A2F1734A59}" type="datetimeFigureOut">
              <a:rPr lang="en-GB" smtClean="0">
                <a:solidFill>
                  <a:srgbClr val="242852"/>
                </a:solidFill>
              </a:rPr>
              <a:pPr/>
              <a:t>10/06/2015</a:t>
            </a:fld>
            <a:endParaRPr lang="en-GB">
              <a:solidFill>
                <a:srgbClr val="24285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242852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A4B28-40C8-42F9-AEF7-0745EF98D27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719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D29F0690-5BB9-429B-B24F-E4AA4A7FA95F}" type="datetimeFigureOut">
              <a:rPr lang="en-US" smtClean="0"/>
              <a:pPr/>
              <a:t>6/10/2015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462F6D75-CD74-42C6-81F5-36C7C41BD8F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45D37-708C-48E2-8EE8-F6A2F1734A59}" type="datetimeFigureOut">
              <a:rPr lang="en-GB" smtClean="0">
                <a:solidFill>
                  <a:srgbClr val="242852"/>
                </a:solidFill>
              </a:rPr>
              <a:pPr/>
              <a:t>10/06/2015</a:t>
            </a:fld>
            <a:endParaRPr lang="en-GB">
              <a:solidFill>
                <a:srgbClr val="24285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24285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A4B28-40C8-42F9-AEF7-0745EF98D27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691300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013">
              <a:solidFill>
                <a:prstClr val="white"/>
              </a:solidFill>
            </a:endParaRPr>
          </a:p>
        </p:txBody>
      </p:sp>
      <p:sp useBgFill="1">
        <p:nvSpPr>
          <p:cNvPr id="9" name="Rounded Rectangle 8"/>
          <p:cNvSpPr/>
          <p:nvPr/>
        </p:nvSpPr>
        <p:spPr>
          <a:xfrm>
            <a:off x="64010" y="69755"/>
            <a:ext cx="9013371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013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225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1"/>
            <a:ext cx="1905000" cy="4495800"/>
          </a:xfrm>
        </p:spPr>
        <p:txBody>
          <a:bodyPr/>
          <a:lstStyle>
            <a:lvl1pPr marL="0" indent="0">
              <a:buNone/>
              <a:defRPr sz="1013"/>
            </a:lvl1pPr>
            <a:lvl2pPr>
              <a:buNone/>
              <a:defRPr sz="675"/>
            </a:lvl2pPr>
            <a:lvl3pPr>
              <a:buNone/>
              <a:defRPr sz="563"/>
            </a:lvl3pPr>
            <a:lvl4pPr>
              <a:buNone/>
              <a:defRPr sz="506"/>
            </a:lvl4pPr>
            <a:lvl5pPr>
              <a:buNone/>
              <a:defRPr sz="506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45D37-708C-48E2-8EE8-F6A2F1734A59}" type="datetimeFigureOut">
              <a:rPr lang="en-GB" smtClean="0">
                <a:solidFill>
                  <a:srgbClr val="242852"/>
                </a:solidFill>
              </a:rPr>
              <a:pPr/>
              <a:t>10/06/2015</a:t>
            </a:fld>
            <a:endParaRPr lang="en-GB">
              <a:solidFill>
                <a:srgbClr val="242852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242852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A4B28-40C8-42F9-AEF7-0745EF98D27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1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91835056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1575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900"/>
            </a:lvl1pPr>
            <a:lvl2pPr>
              <a:defRPr sz="675"/>
            </a:lvl2pPr>
            <a:lvl3pPr>
              <a:defRPr sz="563"/>
            </a:lvl3pPr>
            <a:lvl4pPr>
              <a:defRPr sz="506"/>
            </a:lvl4pPr>
            <a:lvl5pPr>
              <a:defRPr sz="506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45D37-708C-48E2-8EE8-F6A2F1734A59}" type="datetimeFigureOut">
              <a:rPr lang="en-GB" smtClean="0">
                <a:solidFill>
                  <a:srgbClr val="242852"/>
                </a:solidFill>
              </a:rPr>
              <a:pPr/>
              <a:t>10/06/2015</a:t>
            </a:fld>
            <a:endParaRPr lang="en-GB">
              <a:solidFill>
                <a:srgbClr val="242852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GB">
              <a:solidFill>
                <a:srgbClr val="242852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343A4B28-40C8-42F9-AEF7-0745EF98D27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Rectangle 10"/>
          <p:cNvSpPr/>
          <p:nvPr/>
        </p:nvSpPr>
        <p:spPr>
          <a:xfrm flipV="1">
            <a:off x="68308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013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8510" y="4650479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013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8512" y="4773229"/>
            <a:ext cx="9006636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013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10" y="66680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55597376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45D37-708C-48E2-8EE8-F6A2F1734A59}" type="datetimeFigureOut">
              <a:rPr lang="en-GB" smtClean="0">
                <a:solidFill>
                  <a:srgbClr val="242852"/>
                </a:solidFill>
              </a:rPr>
              <a:pPr/>
              <a:t>10/06/2015</a:t>
            </a:fld>
            <a:endParaRPr lang="en-GB">
              <a:solidFill>
                <a:srgbClr val="24285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24285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A4B28-40C8-42F9-AEF7-0745EF98D27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374165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6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4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45D37-708C-48E2-8EE8-F6A2F1734A59}" type="datetimeFigureOut">
              <a:rPr lang="en-GB" smtClean="0">
                <a:solidFill>
                  <a:srgbClr val="242852"/>
                </a:solidFill>
              </a:rPr>
              <a:pPr/>
              <a:t>10/06/2015</a:t>
            </a:fld>
            <a:endParaRPr lang="en-GB">
              <a:solidFill>
                <a:srgbClr val="24285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24285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A4B28-40C8-42F9-AEF7-0745EF98D27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946350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en-US" sz="1350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342900"/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342900"/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342900"/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342900"/>
              <a:endParaRPr lang="en-US" sz="1350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342900"/>
              <a:endParaRPr lang="en-US" sz="1350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3300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A4D51-D0C9-C049-9D4F-8C020502313D}" type="datetimeFigureOut">
              <a:rPr lang="en-US" smtClean="0">
                <a:solidFill>
                  <a:srgbClr val="073E87"/>
                </a:solidFill>
              </a:rPr>
              <a:pPr/>
              <a:t>6/10/2015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DA6C2-48FC-3A46-A1C8-FD32B300C795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23976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A4D51-D0C9-C049-9D4F-8C020502313D}" type="datetimeFigureOut">
              <a:rPr lang="en-US" smtClean="0">
                <a:solidFill>
                  <a:srgbClr val="073E87"/>
                </a:solidFill>
              </a:rPr>
              <a:pPr/>
              <a:t>6/10/2015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DA6C2-48FC-3A46-A1C8-FD32B300C795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6094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9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342900"/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1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342900"/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342900"/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90" y="4074176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342900"/>
            <a:endParaRPr lang="en-US" sz="1350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342900"/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3300" b="0" cap="none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9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A4D51-D0C9-C049-9D4F-8C020502313D}" type="datetimeFigureOut">
              <a:rPr lang="en-US" smtClean="0">
                <a:solidFill>
                  <a:srgbClr val="073E87"/>
                </a:solidFill>
              </a:rPr>
              <a:pPr/>
              <a:t>6/10/2015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DA6C2-48FC-3A46-A1C8-FD32B300C795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722975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A4D51-D0C9-C049-9D4F-8C020502313D}" type="datetimeFigureOut">
              <a:rPr lang="en-US" smtClean="0">
                <a:solidFill>
                  <a:srgbClr val="073E87"/>
                </a:solidFill>
              </a:rPr>
              <a:pPr/>
              <a:t>6/10/2015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DA6C2-48FC-3A46-A1C8-FD32B300C795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78655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1800" b="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3" y="3429002"/>
            <a:ext cx="3820055" cy="2697163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1800" b="0" i="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2"/>
            <a:ext cx="3822192" cy="2697163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A4D51-D0C9-C049-9D4F-8C020502313D}" type="datetimeFigureOut">
              <a:rPr lang="en-US" smtClean="0">
                <a:solidFill>
                  <a:srgbClr val="073E87"/>
                </a:solidFill>
              </a:rPr>
              <a:pPr/>
              <a:t>6/10/2015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DA6C2-48FC-3A46-A1C8-FD32B300C795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33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D29F0690-5BB9-429B-B24F-E4AA4A7FA95F}" type="datetimeFigureOut">
              <a:rPr lang="en-US" smtClean="0"/>
              <a:pPr/>
              <a:t>6/10/2015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462F6D75-CD74-42C6-81F5-36C7C41BD8F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A4D51-D0C9-C049-9D4F-8C020502313D}" type="datetimeFigureOut">
              <a:rPr lang="en-US" smtClean="0">
                <a:solidFill>
                  <a:srgbClr val="073E87"/>
                </a:solidFill>
              </a:rPr>
              <a:pPr/>
              <a:t>6/10/2015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DA6C2-48FC-3A46-A1C8-FD32B300C795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157007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en-US" sz="1350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342900"/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342900"/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342900"/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342900"/>
              <a:endParaRPr lang="en-US" sz="1350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342900"/>
              <a:endParaRPr lang="en-US" sz="1350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A4D51-D0C9-C049-9D4F-8C020502313D}" type="datetimeFigureOut">
              <a:rPr lang="en-US" smtClean="0">
                <a:solidFill>
                  <a:srgbClr val="073E87"/>
                </a:solidFill>
              </a:rPr>
              <a:pPr/>
              <a:t>6/10/2015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DA6C2-48FC-3A46-A1C8-FD32B300C795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28292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A4D51-D0C9-C049-9D4F-8C020502313D}" type="datetimeFigureOut">
              <a:rPr lang="en-US" smtClean="0">
                <a:solidFill>
                  <a:srgbClr val="073E87"/>
                </a:solidFill>
              </a:rPr>
              <a:pPr/>
              <a:t>6/10/2015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DA6C2-48FC-3A46-A1C8-FD32B300C795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2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450"/>
              </a:spcAft>
              <a:buNone/>
              <a:defRPr sz="1350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342900"/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342900"/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342900"/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342900"/>
              <a:endParaRPr lang="en-US" sz="1350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342900"/>
              <a:endParaRPr lang="en-US" sz="1350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3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165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15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35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2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200">
                <a:solidFill>
                  <a:schemeClr val="tx2"/>
                </a:solidFill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719552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en-US" sz="1350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342900"/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342900"/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342900"/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342900"/>
              <a:endParaRPr lang="en-US" sz="1350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342900"/>
              <a:endParaRPr lang="en-US" sz="1350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6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100" b="0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4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350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A4D51-D0C9-C049-9D4F-8C020502313D}" type="datetimeFigureOut">
              <a:rPr lang="en-US" smtClean="0">
                <a:solidFill>
                  <a:srgbClr val="073E87"/>
                </a:solidFill>
              </a:rPr>
              <a:pPr/>
              <a:t>6/10/2015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DA6C2-48FC-3A46-A1C8-FD32B300C795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69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A4D51-D0C9-C049-9D4F-8C020502313D}" type="datetimeFigureOut">
              <a:rPr lang="en-US" smtClean="0">
                <a:solidFill>
                  <a:srgbClr val="073E87"/>
                </a:solidFill>
              </a:rPr>
              <a:pPr/>
              <a:t>6/10/2015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DA6C2-48FC-3A46-A1C8-FD32B300C795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093014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A4D51-D0C9-C049-9D4F-8C020502313D}" type="datetimeFigureOut">
              <a:rPr lang="en-US" smtClean="0">
                <a:solidFill>
                  <a:srgbClr val="073E87"/>
                </a:solidFill>
              </a:rPr>
              <a:pPr/>
              <a:t>6/10/2015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DA6C2-48FC-3A46-A1C8-FD32B300C795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342900"/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342900"/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342900"/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342900"/>
              <a:endParaRPr lang="en-US" sz="1350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342900"/>
              <a:endParaRPr lang="en-US" sz="1350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2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16300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3F79C-5D98-4DF5-97F1-E62651BEDCE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41A1D-8B7F-4719-879F-BC29223ED0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057632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3F79C-5D98-4DF5-97F1-E62651BEDCE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41A1D-8B7F-4719-879F-BC29223ED0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70888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3F79C-5D98-4DF5-97F1-E62651BEDCE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41A1D-8B7F-4719-879F-BC29223ED0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191028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3F79C-5D98-4DF5-97F1-E62651BEDCE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41A1D-8B7F-4719-879F-BC29223ED0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613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0690-5BB9-429B-B24F-E4AA4A7FA95F}" type="datetimeFigureOut">
              <a:rPr lang="en-US" smtClean="0"/>
              <a:pPr/>
              <a:t>6/10/2015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62F6D75-CD74-42C6-81F5-36C7C41BD8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3F79C-5D98-4DF5-97F1-E62651BEDCE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41A1D-8B7F-4719-879F-BC29223ED0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11951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3F79C-5D98-4DF5-97F1-E62651BEDCE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41A1D-8B7F-4719-879F-BC29223ED0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302470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3F79C-5D98-4DF5-97F1-E62651BEDCE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41A1D-8B7F-4719-879F-BC29223ED0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875473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3F79C-5D98-4DF5-97F1-E62651BEDCE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41A1D-8B7F-4719-879F-BC29223ED0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179096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3F79C-5D98-4DF5-97F1-E62651BEDCE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41A1D-8B7F-4719-879F-BC29223ED0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96811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3F79C-5D98-4DF5-97F1-E62651BEDCE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41A1D-8B7F-4719-879F-BC29223ED0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67477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3F79C-5D98-4DF5-97F1-E62651BEDCE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41A1D-8B7F-4719-879F-BC29223ED0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610024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8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</p:grpSp>
      <p:sp>
        <p:nvSpPr>
          <p:cNvPr id="76819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375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6820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55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9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BF8B1E-D521-435B-9FE9-573CCC17012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215167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118A55-2809-479D-ACFE-E3AA5E1310D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77438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r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D62408-5AF0-49D3-96AC-D37419DC5C5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7588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0690-5BB9-429B-B24F-E4AA4A7FA95F}" type="datetimeFigureOut">
              <a:rPr lang="en-US" smtClean="0"/>
              <a:pPr/>
              <a:t>6/10/2015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62F6D75-CD74-42C6-81F5-36C7C41BD8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D1D77C-FCF0-409D-A8F8-05FC51E1DA0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32532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DA64AF-D8C0-4214-A8F1-8F0427F6C00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24521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BE4E97-9251-4806-92D7-598B9EFB54A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541639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E6ED37-2C90-43FE-829D-8FA4CCD46FD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139563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r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F49FDA-88B7-43A4-A135-B7E17322410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805263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fa-I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72AA55-AAFC-4D19-BB22-F338CDE5263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264352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2938F0-37FF-4208-A54D-22E8ED3CB3C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79402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E5F000-8F88-4D92-B5B4-9CDC42E1C6C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921543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457200"/>
            <a:ext cx="8229600" cy="5410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89D56F-47A9-4B97-9EF8-B4942C93373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80609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mediaAndTx" preserve="1">
  <p:cSld name="Title, Media Clip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Media Placeholder 2"/>
          <p:cNvSpPr>
            <a:spLocks noGrp="1"/>
          </p:cNvSpPr>
          <p:nvPr>
            <p:ph type="media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endParaRPr lang="fa-I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FBBFDB-6CC4-40EB-9813-A77DD1EC4AB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2722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0690-5BB9-429B-B24F-E4AA4A7FA95F}" type="datetimeFigureOut">
              <a:rPr lang="en-US" smtClean="0"/>
              <a:pPr/>
              <a:t>6/10/2015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62F6D75-CD74-42C6-81F5-36C7C41BD8F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45D37-708C-48E2-8EE8-F6A2F1734A59}" type="datetimeFigureOut">
              <a:rPr lang="en-GB" smtClean="0">
                <a:solidFill>
                  <a:srgbClr val="242852"/>
                </a:solidFill>
              </a:rPr>
              <a:pPr/>
              <a:t>10/06/2015</a:t>
            </a:fld>
            <a:endParaRPr lang="en-GB">
              <a:solidFill>
                <a:srgbClr val="242852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242852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343A4B28-40C8-42F9-AEF7-0745EF98D27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8701036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45D37-708C-48E2-8EE8-F6A2F1734A59}" type="datetimeFigureOut">
              <a:rPr lang="en-GB" smtClean="0">
                <a:solidFill>
                  <a:srgbClr val="242852"/>
                </a:solidFill>
              </a:rPr>
              <a:pPr/>
              <a:t>10/06/2015</a:t>
            </a:fld>
            <a:endParaRPr lang="en-GB">
              <a:solidFill>
                <a:srgbClr val="24285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24285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A4B28-40C8-42F9-AEF7-0745EF98D27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53077749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45D37-708C-48E2-8EE8-F6A2F1734A59}" type="datetimeFigureOut">
              <a:rPr lang="en-GB" smtClean="0">
                <a:solidFill>
                  <a:srgbClr val="242852"/>
                </a:solidFill>
              </a:rPr>
              <a:pPr/>
              <a:t>10/06/2015</a:t>
            </a:fld>
            <a:endParaRPr lang="en-GB">
              <a:solidFill>
                <a:srgbClr val="24285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GB">
              <a:solidFill>
                <a:srgbClr val="242852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343A4B28-40C8-42F9-AEF7-0745EF98D27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61760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45D37-708C-48E2-8EE8-F6A2F1734A59}" type="datetimeFigureOut">
              <a:rPr lang="en-GB" smtClean="0">
                <a:solidFill>
                  <a:srgbClr val="242852"/>
                </a:solidFill>
              </a:rPr>
              <a:pPr/>
              <a:t>10/06/2015</a:t>
            </a:fld>
            <a:endParaRPr lang="en-GB">
              <a:solidFill>
                <a:srgbClr val="242852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242852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A4B28-40C8-42F9-AEF7-0745EF98D27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0081143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45D37-708C-48E2-8EE8-F6A2F1734A59}" type="datetimeFigureOut">
              <a:rPr lang="en-GB" smtClean="0">
                <a:solidFill>
                  <a:srgbClr val="242852"/>
                </a:solidFill>
              </a:rPr>
              <a:pPr/>
              <a:t>10/06/2015</a:t>
            </a:fld>
            <a:endParaRPr lang="en-GB">
              <a:solidFill>
                <a:srgbClr val="242852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242852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A4B28-40C8-42F9-AEF7-0745EF98D27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53734485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45D37-708C-48E2-8EE8-F6A2F1734A59}" type="datetimeFigureOut">
              <a:rPr lang="en-GB" smtClean="0">
                <a:solidFill>
                  <a:srgbClr val="242852"/>
                </a:solidFill>
              </a:rPr>
              <a:pPr/>
              <a:t>10/06/2015</a:t>
            </a:fld>
            <a:endParaRPr lang="en-GB">
              <a:solidFill>
                <a:srgbClr val="24285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242852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A4B28-40C8-42F9-AEF7-0745EF98D27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376352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45D37-708C-48E2-8EE8-F6A2F1734A59}" type="datetimeFigureOut">
              <a:rPr lang="en-GB" smtClean="0">
                <a:solidFill>
                  <a:srgbClr val="242852"/>
                </a:solidFill>
              </a:rPr>
              <a:pPr/>
              <a:t>10/06/2015</a:t>
            </a:fld>
            <a:endParaRPr lang="en-GB">
              <a:solidFill>
                <a:srgbClr val="24285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24285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A4B28-40C8-42F9-AEF7-0745EF98D27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461983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45D37-708C-48E2-8EE8-F6A2F1734A59}" type="datetimeFigureOut">
              <a:rPr lang="en-GB" smtClean="0">
                <a:solidFill>
                  <a:srgbClr val="242852"/>
                </a:solidFill>
              </a:rPr>
              <a:pPr/>
              <a:t>10/06/2015</a:t>
            </a:fld>
            <a:endParaRPr lang="en-GB">
              <a:solidFill>
                <a:srgbClr val="242852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242852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A4B28-40C8-42F9-AEF7-0745EF98D27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16487075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45D37-708C-48E2-8EE8-F6A2F1734A59}" type="datetimeFigureOut">
              <a:rPr lang="en-GB" smtClean="0">
                <a:solidFill>
                  <a:srgbClr val="242852"/>
                </a:solidFill>
              </a:rPr>
              <a:pPr/>
              <a:t>10/06/2015</a:t>
            </a:fld>
            <a:endParaRPr lang="en-GB">
              <a:solidFill>
                <a:srgbClr val="242852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GB">
              <a:solidFill>
                <a:srgbClr val="242852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343A4B28-40C8-42F9-AEF7-0745EF98D27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79013207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45D37-708C-48E2-8EE8-F6A2F1734A59}" type="datetimeFigureOut">
              <a:rPr lang="en-GB" smtClean="0">
                <a:solidFill>
                  <a:srgbClr val="242852"/>
                </a:solidFill>
              </a:rPr>
              <a:pPr/>
              <a:t>10/06/2015</a:t>
            </a:fld>
            <a:endParaRPr lang="en-GB">
              <a:solidFill>
                <a:srgbClr val="24285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24285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A4B28-40C8-42F9-AEF7-0745EF98D27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442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D29F0690-5BB9-429B-B24F-E4AA4A7FA95F}" type="datetimeFigureOut">
              <a:rPr lang="en-US" smtClean="0"/>
              <a:pPr/>
              <a:t>6/10/2015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462F6D75-CD74-42C6-81F5-36C7C41BD8F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45D37-708C-48E2-8EE8-F6A2F1734A59}" type="datetimeFigureOut">
              <a:rPr lang="en-GB" smtClean="0">
                <a:solidFill>
                  <a:srgbClr val="242852"/>
                </a:solidFill>
              </a:rPr>
              <a:pPr/>
              <a:t>10/06/2015</a:t>
            </a:fld>
            <a:endParaRPr lang="en-GB">
              <a:solidFill>
                <a:srgbClr val="24285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24285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A4B28-40C8-42F9-AEF7-0745EF98D27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933370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45D37-708C-48E2-8EE8-F6A2F1734A59}" type="datetimeFigureOut">
              <a:rPr lang="en-GB" smtClean="0">
                <a:solidFill>
                  <a:srgbClr val="242852"/>
                </a:solidFill>
              </a:rPr>
              <a:pPr/>
              <a:t>10/06/2015</a:t>
            </a:fld>
            <a:endParaRPr lang="en-GB">
              <a:solidFill>
                <a:srgbClr val="242852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242852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343A4B28-40C8-42F9-AEF7-0745EF98D27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6518931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45D37-708C-48E2-8EE8-F6A2F1734A59}" type="datetimeFigureOut">
              <a:rPr lang="en-GB" smtClean="0">
                <a:solidFill>
                  <a:srgbClr val="242852"/>
                </a:solidFill>
              </a:rPr>
              <a:pPr/>
              <a:t>10/06/2015</a:t>
            </a:fld>
            <a:endParaRPr lang="en-GB">
              <a:solidFill>
                <a:srgbClr val="24285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24285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A4B28-40C8-42F9-AEF7-0745EF98D27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02187212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45D37-708C-48E2-8EE8-F6A2F1734A59}" type="datetimeFigureOut">
              <a:rPr lang="en-GB" smtClean="0">
                <a:solidFill>
                  <a:srgbClr val="242852"/>
                </a:solidFill>
              </a:rPr>
              <a:pPr/>
              <a:t>10/06/2015</a:t>
            </a:fld>
            <a:endParaRPr lang="en-GB">
              <a:solidFill>
                <a:srgbClr val="24285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GB">
              <a:solidFill>
                <a:srgbClr val="242852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343A4B28-40C8-42F9-AEF7-0745EF98D27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01297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45D37-708C-48E2-8EE8-F6A2F1734A59}" type="datetimeFigureOut">
              <a:rPr lang="en-GB" smtClean="0">
                <a:solidFill>
                  <a:srgbClr val="242852"/>
                </a:solidFill>
              </a:rPr>
              <a:pPr/>
              <a:t>10/06/2015</a:t>
            </a:fld>
            <a:endParaRPr lang="en-GB">
              <a:solidFill>
                <a:srgbClr val="242852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242852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A4B28-40C8-42F9-AEF7-0745EF98D27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00307681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45D37-708C-48E2-8EE8-F6A2F1734A59}" type="datetimeFigureOut">
              <a:rPr lang="en-GB" smtClean="0">
                <a:solidFill>
                  <a:srgbClr val="242852"/>
                </a:solidFill>
              </a:rPr>
              <a:pPr/>
              <a:t>10/06/2015</a:t>
            </a:fld>
            <a:endParaRPr lang="en-GB">
              <a:solidFill>
                <a:srgbClr val="242852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242852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A4B28-40C8-42F9-AEF7-0745EF98D27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21199250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45D37-708C-48E2-8EE8-F6A2F1734A59}" type="datetimeFigureOut">
              <a:rPr lang="en-GB" smtClean="0">
                <a:solidFill>
                  <a:srgbClr val="242852"/>
                </a:solidFill>
              </a:rPr>
              <a:pPr/>
              <a:t>10/06/2015</a:t>
            </a:fld>
            <a:endParaRPr lang="en-GB">
              <a:solidFill>
                <a:srgbClr val="24285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242852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A4B28-40C8-42F9-AEF7-0745EF98D27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015166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45D37-708C-48E2-8EE8-F6A2F1734A59}" type="datetimeFigureOut">
              <a:rPr lang="en-GB" smtClean="0">
                <a:solidFill>
                  <a:srgbClr val="242852"/>
                </a:solidFill>
              </a:rPr>
              <a:pPr/>
              <a:t>10/06/2015</a:t>
            </a:fld>
            <a:endParaRPr lang="en-GB">
              <a:solidFill>
                <a:srgbClr val="24285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24285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A4B28-40C8-42F9-AEF7-0745EF98D27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341908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45D37-708C-48E2-8EE8-F6A2F1734A59}" type="datetimeFigureOut">
              <a:rPr lang="en-GB" smtClean="0">
                <a:solidFill>
                  <a:srgbClr val="242852"/>
                </a:solidFill>
              </a:rPr>
              <a:pPr/>
              <a:t>10/06/2015</a:t>
            </a:fld>
            <a:endParaRPr lang="en-GB">
              <a:solidFill>
                <a:srgbClr val="242852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242852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A4B28-40C8-42F9-AEF7-0745EF98D27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35180637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45D37-708C-48E2-8EE8-F6A2F1734A59}" type="datetimeFigureOut">
              <a:rPr lang="en-GB" smtClean="0">
                <a:solidFill>
                  <a:srgbClr val="242852"/>
                </a:solidFill>
              </a:rPr>
              <a:pPr/>
              <a:t>10/06/2015</a:t>
            </a:fld>
            <a:endParaRPr lang="en-GB">
              <a:solidFill>
                <a:srgbClr val="242852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GB">
              <a:solidFill>
                <a:srgbClr val="242852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343A4B28-40C8-42F9-AEF7-0745EF98D27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892422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slideLayout" Target="../slideLayouts/slideLayout79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7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2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29F0690-5BB9-429B-B24F-E4AA4A7FA95F}" type="datetimeFigureOut">
              <a:rPr lang="en-US" smtClean="0"/>
              <a:pPr/>
              <a:t>6/10/2015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62F6D75-CD74-42C6-81F5-36C7C41BD8F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D9966C-E763-4D97-8AD6-38F52EA5F9A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 rtl="1"/>
            <a:r>
              <a:rPr lang="ar-SA" b="1" dirty="0" smtClean="0">
                <a:solidFill>
                  <a:prstClr val="black">
                    <a:tint val="75000"/>
                  </a:prstClr>
                </a:solidFill>
              </a:rPr>
              <a:t>سیاست‌های فناوری سلامت در برنامه ششم توسعه                                      دفتر توسعه فناوری سلامت-گروه سیاستگزاری و برنامه ریزی</a:t>
            </a:r>
            <a:endParaRPr lang="ar-SA" sz="105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1375A4-56A4-47D6-9801-1991572033F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med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23E59-75EA-4CF6-B017-9116B61CC1D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FA7CD6-13AE-48D2-ABA3-4EF9A71EFC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656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prstClr val="white"/>
              </a:solidFill>
            </a:endParaRPr>
          </a:p>
        </p:txBody>
      </p:sp>
      <p:sp useBgFill="1">
        <p:nvSpPr>
          <p:cNvPr id="8" name="Rounded Rectangle 7"/>
          <p:cNvSpPr/>
          <p:nvPr/>
        </p:nvSpPr>
        <p:spPr>
          <a:xfrm>
            <a:off x="64010" y="69755"/>
            <a:ext cx="9013371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013">
              <a:solidFill>
                <a:prstClr val="white"/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9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788">
                <a:solidFill>
                  <a:schemeClr val="tx2"/>
                </a:solidFill>
              </a:defRPr>
            </a:lvl1pPr>
          </a:lstStyle>
          <a:p>
            <a:fld id="{0DE45D37-708C-48E2-8EE8-F6A2F1734A59}" type="datetimeFigureOut">
              <a:rPr lang="en-GB" smtClean="0">
                <a:solidFill>
                  <a:srgbClr val="242852"/>
                </a:solidFill>
              </a:rPr>
              <a:pPr/>
              <a:t>10/06/2015</a:t>
            </a:fld>
            <a:endParaRPr lang="en-GB">
              <a:solidFill>
                <a:srgbClr val="24285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788">
                <a:solidFill>
                  <a:schemeClr val="tx2"/>
                </a:solidFill>
              </a:defRPr>
            </a:lvl1pPr>
          </a:lstStyle>
          <a:p>
            <a:endParaRPr lang="en-GB">
              <a:solidFill>
                <a:srgbClr val="242852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788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343A4B28-40C8-42F9-AEF7-0745EF98D27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8499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225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54305" indent="-154305" algn="l" rtl="0" eaLnBrk="1" latinLnBrk="0" hangingPunct="1">
        <a:spcBef>
          <a:spcPts val="326"/>
        </a:spcBef>
        <a:buClr>
          <a:schemeClr val="accent1"/>
        </a:buClr>
        <a:buSzPct val="85000"/>
        <a:buFont typeface="Wingdings 2"/>
        <a:buChar char=""/>
        <a:defRPr kumimoji="0"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08610" indent="-128588" algn="l" rtl="0" eaLnBrk="1" latinLnBrk="0" hangingPunct="1">
        <a:spcBef>
          <a:spcPts val="209"/>
        </a:spcBef>
        <a:buClr>
          <a:schemeClr val="accent2"/>
        </a:buClr>
        <a:buSzPct val="85000"/>
        <a:buFont typeface="Wingdings 2"/>
        <a:buChar char=""/>
        <a:defRPr kumimoji="0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462915" indent="-128588" algn="l" rtl="0" eaLnBrk="1" latinLnBrk="0" hangingPunct="1">
        <a:spcBef>
          <a:spcPts val="209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617220" indent="-128588" algn="l" rtl="0" eaLnBrk="1" latinLnBrk="0" hangingPunct="1">
        <a:spcBef>
          <a:spcPts val="209"/>
        </a:spcBef>
        <a:buClr>
          <a:schemeClr val="accent3"/>
        </a:buClr>
        <a:buSzPct val="80000"/>
        <a:buFont typeface="Wingdings 2"/>
        <a:buChar char=""/>
        <a:defRPr kumimoji="0" sz="1125" kern="1200">
          <a:solidFill>
            <a:schemeClr val="tx1"/>
          </a:solidFill>
          <a:latin typeface="+mn-lt"/>
          <a:ea typeface="+mn-ea"/>
          <a:cs typeface="+mn-cs"/>
        </a:defRPr>
      </a:lvl4pPr>
      <a:lvl5pPr marL="771525" indent="-128588" algn="l" rtl="0" eaLnBrk="1" latinLnBrk="0" hangingPunct="1">
        <a:spcBef>
          <a:spcPts val="209"/>
        </a:spcBef>
        <a:buClr>
          <a:schemeClr val="accent3"/>
        </a:buClr>
        <a:buFontTx/>
        <a:buChar char="o"/>
        <a:defRPr kumimoji="0" sz="1125" kern="1200">
          <a:solidFill>
            <a:schemeClr val="tx1"/>
          </a:solidFill>
          <a:latin typeface="+mn-lt"/>
          <a:ea typeface="+mn-ea"/>
          <a:cs typeface="+mn-cs"/>
        </a:defRPr>
      </a:lvl5pPr>
      <a:lvl6pPr marL="925830" indent="-128588" algn="l" rtl="0" eaLnBrk="1" latinLnBrk="0" hangingPunct="1">
        <a:spcBef>
          <a:spcPts val="209"/>
        </a:spcBef>
        <a:buClr>
          <a:schemeClr val="accent3"/>
        </a:buClr>
        <a:buChar char="•"/>
        <a:defRPr kumimoji="0" sz="1013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080135" indent="-128588" algn="l" rtl="0" eaLnBrk="1" latinLnBrk="0" hangingPunct="1">
        <a:spcBef>
          <a:spcPts val="209"/>
        </a:spcBef>
        <a:buClr>
          <a:schemeClr val="accent2"/>
        </a:buClr>
        <a:buChar char="•"/>
        <a:defRPr kumimoji="0"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234440" indent="-128588" algn="l" rtl="0" eaLnBrk="1" latinLnBrk="0" hangingPunct="1">
        <a:spcBef>
          <a:spcPts val="209"/>
        </a:spcBef>
        <a:buClr>
          <a:schemeClr val="accent1">
            <a:tint val="60000"/>
          </a:schemeClr>
        </a:buClr>
        <a:buChar char="•"/>
        <a:defRPr kumimoji="0"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1388745" indent="-128588" algn="l" rtl="0" eaLnBrk="1" latinLnBrk="0" hangingPunct="1">
        <a:spcBef>
          <a:spcPts val="209"/>
        </a:spcBef>
        <a:buClr>
          <a:schemeClr val="accent2">
            <a:tint val="60000"/>
          </a:schemeClr>
        </a:buClr>
        <a:buChar char="•"/>
        <a:defRPr kumimoji="0"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en-US" sz="1350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342900"/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342900"/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342900"/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342900"/>
              <a:endParaRPr lang="en-US" sz="1350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342900"/>
              <a:endParaRPr lang="en-US" sz="1350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6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2"/>
                </a:solidFill>
              </a:defRPr>
            </a:lvl1pPr>
          </a:lstStyle>
          <a:p>
            <a:pPr defTabSz="342900"/>
            <a:fld id="{DAFA4D51-D0C9-C049-9D4F-8C020502313D}" type="datetimeFigureOut">
              <a:rPr lang="en-US" smtClean="0">
                <a:solidFill>
                  <a:srgbClr val="073E87"/>
                </a:solidFill>
              </a:rPr>
              <a:pPr defTabSz="342900"/>
              <a:t>6/10/2015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9" y="6250166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2"/>
                </a:solidFill>
              </a:defRPr>
            </a:lvl1pPr>
          </a:lstStyle>
          <a:p>
            <a:pPr defTabSz="342900"/>
            <a:endParaRPr lang="en-US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9" y="6250165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0">
                <a:solidFill>
                  <a:schemeClr val="tx2"/>
                </a:solidFill>
              </a:defRPr>
            </a:lvl1pPr>
          </a:lstStyle>
          <a:p>
            <a:pPr defTabSz="342900"/>
            <a:fld id="{FCFDA6C2-48FC-3A46-A1C8-FD32B300C795}" type="slidenum">
              <a:rPr lang="en-US" smtClean="0">
                <a:solidFill>
                  <a:srgbClr val="073E87"/>
                </a:solidFill>
              </a:rPr>
              <a:pPr defTabSz="342900"/>
              <a:t>‹#›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8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9503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32197" indent="-205740" algn="l" defTabSz="6858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41747" indent="-171450" algn="l" defTabSz="6858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97280" indent="-171450" algn="l" defTabSz="6858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337310" indent="-171450" algn="l" defTabSz="685800" rtl="0" eaLnBrk="1" latinLnBrk="0" hangingPunct="1">
        <a:spcBef>
          <a:spcPts val="288"/>
        </a:spcBef>
        <a:buClr>
          <a:schemeClr val="accent1"/>
        </a:buClr>
        <a:buFont typeface="Symbol" pitchFamily="18" charset="2"/>
        <a:buChar char="*"/>
        <a:defRPr sz="1050" kern="1200">
          <a:solidFill>
            <a:schemeClr val="tx2"/>
          </a:solidFill>
          <a:latin typeface="+mn-lt"/>
          <a:ea typeface="+mn-ea"/>
          <a:cs typeface="+mn-cs"/>
        </a:defRPr>
      </a:lvl6pPr>
      <a:lvl7pPr marL="1577340" indent="-171450" algn="l" defTabSz="685800" rtl="0" eaLnBrk="1" latinLnBrk="0" hangingPunct="1">
        <a:spcBef>
          <a:spcPts val="288"/>
        </a:spcBef>
        <a:buClr>
          <a:schemeClr val="accent1"/>
        </a:buClr>
        <a:buFont typeface="Symbol" pitchFamily="18" charset="2"/>
        <a:buChar char="*"/>
        <a:defRPr sz="1050" kern="1200">
          <a:solidFill>
            <a:schemeClr val="tx2"/>
          </a:solidFill>
          <a:latin typeface="+mn-lt"/>
          <a:ea typeface="+mn-ea"/>
          <a:cs typeface="+mn-cs"/>
        </a:defRPr>
      </a:lvl7pPr>
      <a:lvl8pPr marL="1817370" indent="-171450" algn="l" defTabSz="685800" rtl="0" eaLnBrk="1" latinLnBrk="0" hangingPunct="1">
        <a:spcBef>
          <a:spcPts val="288"/>
        </a:spcBef>
        <a:buClr>
          <a:schemeClr val="accent1"/>
        </a:buClr>
        <a:buFont typeface="Symbol" pitchFamily="18" charset="2"/>
        <a:buChar char="*"/>
        <a:defRPr sz="1050" kern="1200">
          <a:solidFill>
            <a:schemeClr val="tx2"/>
          </a:solidFill>
          <a:latin typeface="+mn-lt"/>
          <a:ea typeface="+mn-ea"/>
          <a:cs typeface="+mn-cs"/>
        </a:defRPr>
      </a:lvl8pPr>
      <a:lvl9pPr marL="2057400" indent="-171450" algn="l" defTabSz="685800" rtl="0" eaLnBrk="1" latinLnBrk="0" hangingPunct="1">
        <a:spcBef>
          <a:spcPts val="288"/>
        </a:spcBef>
        <a:buClr>
          <a:schemeClr val="accent1"/>
        </a:buClr>
        <a:buFont typeface="Symbol" pitchFamily="18" charset="2"/>
        <a:buChar char="*"/>
        <a:defRPr sz="105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D3F79C-5D98-4DF5-97F1-E62651BEDCE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941A1D-8B7F-4719-879F-BC29223ED0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5261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900"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900">
                <a:latin typeface="Arial Black" panose="020B0A040201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F05F179-4CCD-40C2-B76A-C42EB59AF5C3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mtClean="0">
              <a:solidFill>
                <a:srgbClr val="000000"/>
              </a:solidFill>
            </a:endParaRPr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75781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75782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75783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666699"/>
                </a:solidFill>
              </a:endParaRPr>
            </a:p>
          </p:txBody>
        </p:sp>
        <p:sp>
          <p:nvSpPr>
            <p:cNvPr id="75784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666699"/>
                </a:solidFill>
              </a:endParaRPr>
            </a:p>
          </p:txBody>
        </p:sp>
        <p:sp>
          <p:nvSpPr>
            <p:cNvPr id="75785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9999CC"/>
                </a:solidFill>
              </a:endParaRPr>
            </a:p>
          </p:txBody>
        </p:sp>
        <p:sp>
          <p:nvSpPr>
            <p:cNvPr id="75786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666699"/>
                </a:solidFill>
              </a:endParaRPr>
            </a:p>
          </p:txBody>
        </p:sp>
        <p:sp>
          <p:nvSpPr>
            <p:cNvPr id="75787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75788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9999CC"/>
                </a:solidFill>
              </a:endParaRPr>
            </a:p>
          </p:txBody>
        </p:sp>
        <p:sp>
          <p:nvSpPr>
            <p:cNvPr id="75789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9999CC"/>
                </a:solidFill>
              </a:endParaRPr>
            </a:p>
          </p:txBody>
        </p:sp>
      </p:grpSp>
      <p:sp>
        <p:nvSpPr>
          <p:cNvPr id="1029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0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5792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900"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800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342900" algn="l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685800" algn="l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028700" algn="l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371600" algn="l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anose="05000000000000000000" pitchFamily="2" charset="2"/>
        <a:buChar char="¨"/>
        <a:defRPr sz="2100">
          <a:solidFill>
            <a:schemeClr val="tx1"/>
          </a:solidFill>
          <a:latin typeface="+mn-lt"/>
          <a:cs typeface="+mn-cs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n"/>
        <a:defRPr sz="1800">
          <a:solidFill>
            <a:schemeClr val="tx1"/>
          </a:solidFill>
          <a:latin typeface="+mn-lt"/>
          <a:cs typeface="+mn-cs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¨"/>
        <a:defRPr sz="1500">
          <a:solidFill>
            <a:schemeClr val="tx1"/>
          </a:solidFill>
          <a:latin typeface="+mn-lt"/>
          <a:cs typeface="+mn-cs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1500">
          <a:solidFill>
            <a:schemeClr val="tx1"/>
          </a:solidFill>
          <a:latin typeface="+mn-lt"/>
          <a:cs typeface="+mn-cs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1500">
          <a:solidFill>
            <a:schemeClr val="tx1"/>
          </a:solidFill>
          <a:latin typeface="+mn-lt"/>
          <a:cs typeface="+mn-cs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1500">
          <a:solidFill>
            <a:schemeClr val="tx1"/>
          </a:solidFill>
          <a:latin typeface="+mn-lt"/>
          <a:cs typeface="+mn-cs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1500">
          <a:solidFill>
            <a:schemeClr val="tx1"/>
          </a:solidFill>
          <a:latin typeface="+mn-lt"/>
          <a:cs typeface="+mn-cs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15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a-IR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DE45D37-708C-48E2-8EE8-F6A2F1734A59}" type="datetimeFigureOut">
              <a:rPr lang="en-GB" smtClean="0">
                <a:solidFill>
                  <a:srgbClr val="242852"/>
                </a:solidFill>
              </a:rPr>
              <a:pPr/>
              <a:t>10/06/2015</a:t>
            </a:fld>
            <a:endParaRPr lang="en-GB">
              <a:solidFill>
                <a:srgbClr val="24285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GB">
              <a:solidFill>
                <a:srgbClr val="242852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343A4B28-40C8-42F9-AEF7-0745EF98D27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8492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9" r:id="rId1"/>
    <p:sldLayoutId id="2147483880" r:id="rId2"/>
    <p:sldLayoutId id="2147483881" r:id="rId3"/>
    <p:sldLayoutId id="2147483882" r:id="rId4"/>
    <p:sldLayoutId id="2147483883" r:id="rId5"/>
    <p:sldLayoutId id="2147483884" r:id="rId6"/>
    <p:sldLayoutId id="2147483885" r:id="rId7"/>
    <p:sldLayoutId id="2147483886" r:id="rId8"/>
    <p:sldLayoutId id="2147483887" r:id="rId9"/>
    <p:sldLayoutId id="2147483888" r:id="rId10"/>
    <p:sldLayoutId id="214748388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DE45D37-708C-48E2-8EE8-F6A2F1734A59}" type="datetimeFigureOut">
              <a:rPr lang="en-GB" smtClean="0">
                <a:solidFill>
                  <a:srgbClr val="242852"/>
                </a:solidFill>
              </a:rPr>
              <a:pPr/>
              <a:t>10/06/2015</a:t>
            </a:fld>
            <a:endParaRPr lang="en-GB">
              <a:solidFill>
                <a:srgbClr val="24285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GB">
              <a:solidFill>
                <a:srgbClr val="242852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343A4B28-40C8-42F9-AEF7-0745EF98D27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0556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1" r:id="rId1"/>
    <p:sldLayoutId id="2147483892" r:id="rId2"/>
    <p:sldLayoutId id="2147483893" r:id="rId3"/>
    <p:sldLayoutId id="2147483894" r:id="rId4"/>
    <p:sldLayoutId id="2147483895" r:id="rId5"/>
    <p:sldLayoutId id="2147483896" r:id="rId6"/>
    <p:sldLayoutId id="2147483897" r:id="rId7"/>
    <p:sldLayoutId id="2147483898" r:id="rId8"/>
    <p:sldLayoutId id="2147483899" r:id="rId9"/>
    <p:sldLayoutId id="2147483900" r:id="rId10"/>
    <p:sldLayoutId id="214748390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mj.com/content/308/6924/283" TargetMode="External"/><Relationship Id="rId1" Type="http://schemas.openxmlformats.org/officeDocument/2006/relationships/slideLayout" Target="../slideLayouts/slideLayout3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8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9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9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895600"/>
            <a:ext cx="8153400" cy="1524000"/>
          </a:xfrm>
        </p:spPr>
        <p:txBody>
          <a:bodyPr>
            <a:noAutofit/>
          </a:bodyPr>
          <a:lstStyle/>
          <a:p>
            <a:r>
              <a:rPr lang="en-US" sz="4800" b="1" dirty="0" smtClean="0"/>
              <a:t>Biomedical Research </a:t>
            </a:r>
            <a:br>
              <a:rPr lang="en-US" sz="4800" b="1" dirty="0" smtClean="0"/>
            </a:br>
            <a:r>
              <a:rPr lang="en-US" sz="4800" b="1" dirty="0" smtClean="0"/>
              <a:t>in Iran, 2015</a:t>
            </a:r>
            <a:endParaRPr lang="en-US" sz="4800" b="1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735286" y="6019800"/>
            <a:ext cx="4557689" cy="71470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 cap="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smtClean="0"/>
              <a:t>April 22 2015</a:t>
            </a:r>
          </a:p>
          <a:p>
            <a:r>
              <a:rPr lang="en-US" sz="2400" b="1" dirty="0" smtClean="0"/>
              <a:t> 4/2/ 1394</a:t>
            </a:r>
            <a:endParaRPr lang="en-US" sz="2400" b="1" dirty="0"/>
          </a:p>
        </p:txBody>
      </p:sp>
      <p:pic>
        <p:nvPicPr>
          <p:cNvPr id="58370" name="Picture 2" descr="http://www.youth-restored.com/wp-content/uploads/2014/06/medical-researc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35286" y="0"/>
            <a:ext cx="4408713" cy="2743200"/>
          </a:xfrm>
          <a:prstGeom prst="rect">
            <a:avLst/>
          </a:prstGeom>
          <a:noFill/>
        </p:spPr>
      </p:pic>
      <p:pic>
        <p:nvPicPr>
          <p:cNvPr id="58372" name="Picture 4" descr="http://essentialmedicalproducts.com/wp-content/uploads/2014/05/medical-product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880225" cy="2743200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762000" y="457200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Reza Malekzadeh M.D. AGAF</a:t>
            </a:r>
          </a:p>
          <a:p>
            <a:r>
              <a:rPr lang="en-US" dirty="0" smtClean="0"/>
              <a:t>Professor of Medicine</a:t>
            </a:r>
          </a:p>
          <a:p>
            <a:r>
              <a:rPr lang="en-US" dirty="0" smtClean="0"/>
              <a:t>Vice Minister for Research and Technology</a:t>
            </a:r>
          </a:p>
          <a:p>
            <a:r>
              <a:rPr lang="en-US" dirty="0" smtClean="0"/>
              <a:t>Ministry of Health and Medical Education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5924729"/>
            <a:ext cx="201548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Vice Chancellors for</a:t>
            </a:r>
          </a:p>
          <a:p>
            <a:r>
              <a:rPr lang="en-US" dirty="0" smtClean="0"/>
              <a:t> research Meeting </a:t>
            </a:r>
          </a:p>
          <a:p>
            <a:r>
              <a:rPr lang="en-US" dirty="0" smtClean="0"/>
              <a:t>Cham </a:t>
            </a:r>
            <a:r>
              <a:rPr lang="en-US" dirty="0" err="1" smtClean="0"/>
              <a:t>khaleh</a:t>
            </a:r>
            <a:r>
              <a:rPr lang="en-US" dirty="0" smtClean="0"/>
              <a:t> Gilan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153400" cy="990600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/>
              <a:t>15 Top Iranian Medical University</a:t>
            </a:r>
            <a:br>
              <a:rPr lang="en-US" sz="4000" b="1" dirty="0" smtClean="0"/>
            </a:br>
            <a:r>
              <a:rPr lang="en-US" sz="2700" b="1" dirty="0" smtClean="0"/>
              <a:t>(No. of Documents, 2014)</a:t>
            </a:r>
            <a:endParaRPr lang="en-US" sz="4000" dirty="0"/>
          </a:p>
        </p:txBody>
      </p:sp>
      <p:pic>
        <p:nvPicPr>
          <p:cNvPr id="5" name="Picture 7" descr="http://library.uthscsa.edu/wp-content/uploads/2013/07/scop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0" y="0"/>
            <a:ext cx="1524000" cy="1524000"/>
          </a:xfrm>
          <a:prstGeom prst="rect">
            <a:avLst/>
          </a:prstGeom>
          <a:noFill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752600"/>
            <a:ext cx="7776229" cy="464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28600"/>
            <a:ext cx="7543800" cy="990600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Biomedical Documents by Subject Area </a:t>
            </a:r>
            <a:r>
              <a:rPr lang="en-US" sz="2800" b="1" dirty="0" smtClean="0"/>
              <a:t>(2014)</a:t>
            </a:r>
            <a:endParaRPr lang="en-US" sz="3200" b="1" dirty="0"/>
          </a:p>
        </p:txBody>
      </p:sp>
      <p:pic>
        <p:nvPicPr>
          <p:cNvPr id="5" name="Picture 7" descr="http://library.uthscsa.edu/wp-content/uploads/2013/07/scopu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0" y="0"/>
            <a:ext cx="1524000" cy="1524000"/>
          </a:xfrm>
          <a:prstGeom prst="rect">
            <a:avLst/>
          </a:prstGeom>
          <a:noFill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52600" y="1607759"/>
            <a:ext cx="4953000" cy="5174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458056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493657" y="805837"/>
            <a:ext cx="6156684" cy="1080120"/>
          </a:xfrm>
        </p:spPr>
        <p:txBody>
          <a:bodyPr>
            <a:noAutofit/>
          </a:bodyPr>
          <a:lstStyle/>
          <a:p>
            <a:pPr algn="r" rtl="1"/>
            <a:r>
              <a:rPr lang="fa-IR" sz="1575" b="1" dirty="0">
                <a:cs typeface="B Nazanin" panose="00000400000000000000" pitchFamily="2" charset="-78"/>
              </a:rPr>
              <a:t> </a:t>
            </a:r>
            <a:r>
              <a:rPr lang="fa-IR" sz="2700" b="1" dirty="0">
                <a:cs typeface="B Nazanin" panose="00000400000000000000" pitchFamily="2" charset="-78"/>
              </a:rPr>
              <a:t>چهل سال تولیدات علمی ایران در </a:t>
            </a:r>
            <a:r>
              <a:rPr lang="fa-IR" sz="2700" b="1" dirty="0">
                <a:solidFill>
                  <a:srgbClr val="C00000"/>
                </a:solidFill>
                <a:cs typeface="B Nazanin" panose="00000400000000000000" pitchFamily="2" charset="-78"/>
              </a:rPr>
              <a:t>علوم سلامت و زیست پزشکی</a:t>
            </a:r>
            <a:r>
              <a:rPr lang="fa-IR" sz="2700" b="1" dirty="0">
                <a:solidFill>
                  <a:schemeClr val="accent1">
                    <a:lumMod val="75000"/>
                  </a:schemeClr>
                </a:solidFill>
                <a:cs typeface="B Nazanin" panose="00000400000000000000" pitchFamily="2" charset="-78"/>
              </a:rPr>
              <a:t> </a:t>
            </a:r>
            <a:r>
              <a:rPr lang="fa-IR" sz="2700" b="1" dirty="0">
                <a:cs typeface="B Nazanin" panose="00000400000000000000" pitchFamily="2" charset="-78"/>
              </a:rPr>
              <a:t>در </a:t>
            </a:r>
            <a:r>
              <a:rPr lang="en-GB" sz="1800" b="1" dirty="0">
                <a:cs typeface="B Nazanin" panose="00000400000000000000" pitchFamily="2" charset="-78"/>
              </a:rPr>
              <a:t>ISI Web of Science</a:t>
            </a:r>
            <a:r>
              <a:rPr lang="fa-IR" sz="1800" b="1" dirty="0">
                <a:cs typeface="B Nazanin" panose="00000400000000000000" pitchFamily="2" charset="-78"/>
              </a:rPr>
              <a:t> </a:t>
            </a:r>
            <a:r>
              <a:rPr lang="fa-IR" sz="2700" b="1" dirty="0">
                <a:cs typeface="B Nazanin" panose="00000400000000000000" pitchFamily="2" charset="-78"/>
              </a:rPr>
              <a:t>(۱۹۷۵-۲۰۱۴)</a:t>
            </a:r>
            <a:endParaRPr lang="en-GB" sz="2700" b="1" dirty="0">
              <a:cs typeface="B Nazanin" panose="00000400000000000000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175842" y="5102066"/>
            <a:ext cx="950901" cy="2135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788" dirty="0">
                <a:solidFill>
                  <a:prstClr val="black"/>
                </a:solidFill>
              </a:rPr>
              <a:t>Updated 05.10.2014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1547665" y="1970838"/>
            <a:ext cx="6102677" cy="3240360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fa-IR" sz="2100" b="1" dirty="0">
                <a:cs typeface="B Nazanin" panose="00000400000000000000" pitchFamily="2" charset="-78"/>
              </a:rPr>
              <a:t>از میان ۶۱،۴۶۱ مستند نمایه شده ۵۸٪ آنها فاقد ارجاع و یا حاوی فقط یک  ارجاع هستند. مابقی ارجاعات به شرح زیر</a:t>
            </a:r>
            <a:r>
              <a:rPr lang="fa-IR" sz="1350" b="1" dirty="0">
                <a:cs typeface="B Nazanin" panose="00000400000000000000" pitchFamily="2" charset="-78"/>
              </a:rPr>
              <a:t>:</a:t>
            </a:r>
          </a:p>
          <a:p>
            <a:pPr algn="r" rtl="1"/>
            <a:endParaRPr lang="fa-IR" sz="1350" dirty="0">
              <a:cs typeface="B Nazanin" panose="00000400000000000000" pitchFamily="2" charset="-78"/>
            </a:endParaRPr>
          </a:p>
          <a:p>
            <a:pPr algn="r" rtl="1"/>
            <a:endParaRPr lang="fa-IR" sz="1350" dirty="0">
              <a:cs typeface="B Nazanin" panose="00000400000000000000" pitchFamily="2" charset="-78"/>
            </a:endParaRPr>
          </a:p>
          <a:p>
            <a:pPr algn="r" rtl="1"/>
            <a:endParaRPr lang="fa-IR" sz="1350" dirty="0">
              <a:cs typeface="B Nazanin" panose="00000400000000000000" pitchFamily="2" charset="-78"/>
            </a:endParaRPr>
          </a:p>
          <a:p>
            <a:pPr algn="r" rtl="1"/>
            <a:endParaRPr lang="fa-IR" sz="1350" dirty="0">
              <a:cs typeface="B Nazanin" panose="00000400000000000000" pitchFamily="2" charset="-78"/>
            </a:endParaRPr>
          </a:p>
          <a:p>
            <a:pPr algn="r" rtl="1"/>
            <a:endParaRPr lang="fa-IR" sz="1350" dirty="0">
              <a:cs typeface="B Nazanin" panose="00000400000000000000" pitchFamily="2" charset="-78"/>
            </a:endParaRPr>
          </a:p>
          <a:p>
            <a:pPr algn="r" rtl="1"/>
            <a:endParaRPr lang="fa-IR" sz="1350" dirty="0">
              <a:cs typeface="B Nazanin" panose="00000400000000000000" pitchFamily="2" charset="-78"/>
            </a:endParaRPr>
          </a:p>
          <a:p>
            <a:pPr algn="r" rtl="1"/>
            <a:endParaRPr lang="fa-IR" sz="1350" dirty="0">
              <a:cs typeface="B Nazanin" panose="00000400000000000000" pitchFamily="2" charset="-78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4517995" y="2780928"/>
          <a:ext cx="3329762" cy="5532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4782"/>
                <a:gridCol w="1984980"/>
              </a:tblGrid>
              <a:tr h="371475">
                <a:tc>
                  <a:txBody>
                    <a:bodyPr/>
                    <a:lstStyle/>
                    <a:p>
                      <a:pPr algn="r"/>
                      <a:r>
                        <a:rPr kumimoji="0" lang="fa-IR" sz="21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تعداد مقاله</a:t>
                      </a:r>
                      <a:endParaRPr kumimoji="0" lang="en-GB" sz="21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100" dirty="0" smtClean="0">
                          <a:cs typeface="B Nazanin" panose="00000400000000000000" pitchFamily="2" charset="-78"/>
                        </a:rPr>
                        <a:t>&gt; تعداد ارجاع  ≥</a:t>
                      </a:r>
                      <a:endParaRPr lang="en-GB" sz="2100" dirty="0"/>
                    </a:p>
                  </a:txBody>
                  <a:tcPr marL="51435" marR="51435" marT="25718" marB="25718"/>
                </a:tc>
              </a:tr>
              <a:tr h="371475">
                <a:tc>
                  <a:txBody>
                    <a:bodyPr/>
                    <a:lstStyle/>
                    <a:p>
                      <a:pPr marL="180000" indent="0" algn="r" rtl="1"/>
                      <a:r>
                        <a:rPr kumimoji="0" lang="fa-IR" sz="2100" b="1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۲</a:t>
                      </a:r>
                      <a:endParaRPr kumimoji="0" lang="en-GB" sz="2100" b="1" kern="1200" dirty="0">
                        <a:solidFill>
                          <a:srgbClr val="0000FF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100" dirty="0" smtClean="0">
                          <a:solidFill>
                            <a:srgbClr val="0000FF"/>
                          </a:solidFill>
                          <a:cs typeface="B Nazanin" panose="00000400000000000000" pitchFamily="2" charset="-78"/>
                        </a:rPr>
                        <a:t> ۶۵۰              ۶۰۰</a:t>
                      </a:r>
                      <a:endParaRPr lang="en-GB" sz="2100" dirty="0">
                        <a:solidFill>
                          <a:srgbClr val="0000FF"/>
                        </a:solidFill>
                      </a:endParaRPr>
                    </a:p>
                  </a:txBody>
                  <a:tcPr marL="51435" marR="51435" marT="25718" marB="25718"/>
                </a:tc>
              </a:tr>
              <a:tr h="371475">
                <a:tc>
                  <a:txBody>
                    <a:bodyPr/>
                    <a:lstStyle/>
                    <a:p>
                      <a:pPr marL="180000" indent="0" algn="r" rtl="1"/>
                      <a:r>
                        <a:rPr kumimoji="0" lang="fa-IR" sz="2100" b="1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۳</a:t>
                      </a:r>
                      <a:endParaRPr kumimoji="0" lang="en-GB" sz="2100" b="1" kern="1200" dirty="0">
                        <a:solidFill>
                          <a:srgbClr val="0000FF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100" dirty="0" smtClean="0">
                          <a:solidFill>
                            <a:srgbClr val="0000FF"/>
                          </a:solidFill>
                          <a:cs typeface="B Nazanin" panose="00000400000000000000" pitchFamily="2" charset="-78"/>
                        </a:rPr>
                        <a:t>۶۰۰              ۵۰۰</a:t>
                      </a:r>
                      <a:endParaRPr lang="en-GB" sz="2100" dirty="0">
                        <a:solidFill>
                          <a:srgbClr val="0000FF"/>
                        </a:solidFill>
                      </a:endParaRPr>
                    </a:p>
                  </a:txBody>
                  <a:tcPr marL="51435" marR="51435" marT="25718" marB="25718"/>
                </a:tc>
              </a:tr>
              <a:tr h="371475">
                <a:tc>
                  <a:txBody>
                    <a:bodyPr/>
                    <a:lstStyle/>
                    <a:p>
                      <a:pPr marL="180000" indent="0" algn="r" rtl="1"/>
                      <a:r>
                        <a:rPr kumimoji="0" lang="fa-IR" sz="2100" b="1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۴</a:t>
                      </a:r>
                      <a:endParaRPr kumimoji="0" lang="en-GB" sz="2100" b="1" kern="1200" dirty="0">
                        <a:solidFill>
                          <a:srgbClr val="0000FF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100" dirty="0" smtClean="0">
                          <a:solidFill>
                            <a:srgbClr val="0000FF"/>
                          </a:solidFill>
                          <a:cs typeface="B Nazanin" panose="00000400000000000000" pitchFamily="2" charset="-78"/>
                        </a:rPr>
                        <a:t>۴۰۰              ۳۰۰</a:t>
                      </a:r>
                      <a:endParaRPr lang="en-GB" sz="2100" dirty="0">
                        <a:solidFill>
                          <a:srgbClr val="0000FF"/>
                        </a:solidFill>
                      </a:endParaRPr>
                    </a:p>
                  </a:txBody>
                  <a:tcPr marL="51435" marR="51435" marT="25718" marB="25718"/>
                </a:tc>
              </a:tr>
              <a:tr h="371475">
                <a:tc>
                  <a:txBody>
                    <a:bodyPr/>
                    <a:lstStyle/>
                    <a:p>
                      <a:pPr marL="180000" indent="0" algn="r" rtl="1"/>
                      <a:r>
                        <a:rPr kumimoji="0" lang="fa-IR" sz="2100" b="1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۲۰</a:t>
                      </a:r>
                      <a:endParaRPr kumimoji="0" lang="en-GB" sz="2100" b="1" kern="1200" dirty="0">
                        <a:solidFill>
                          <a:srgbClr val="0000FF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100" dirty="0" smtClean="0">
                          <a:solidFill>
                            <a:srgbClr val="0000FF"/>
                          </a:solidFill>
                          <a:cs typeface="B Nazanin" panose="00000400000000000000" pitchFamily="2" charset="-78"/>
                        </a:rPr>
                        <a:t>۳۰۰              ۲۰۰</a:t>
                      </a:r>
                      <a:endParaRPr lang="en-GB" sz="2100" dirty="0">
                        <a:solidFill>
                          <a:srgbClr val="0000FF"/>
                        </a:solidFill>
                      </a:endParaRPr>
                    </a:p>
                  </a:txBody>
                  <a:tcPr marL="51435" marR="51435" marT="25718" marB="25718"/>
                </a:tc>
              </a:tr>
              <a:tr h="371475">
                <a:tc>
                  <a:txBody>
                    <a:bodyPr/>
                    <a:lstStyle/>
                    <a:p>
                      <a:pPr marL="180000" indent="0" algn="r" rtl="1"/>
                      <a:r>
                        <a:rPr kumimoji="0" lang="fa-IR" sz="21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۳۱</a:t>
                      </a:r>
                      <a:endParaRPr kumimoji="0" lang="en-GB" sz="2100" b="1" kern="12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100" dirty="0" smtClean="0">
                          <a:cs typeface="B Nazanin" panose="00000400000000000000" pitchFamily="2" charset="-78"/>
                        </a:rPr>
                        <a:t>۲۰۰              ۱۵۰</a:t>
                      </a:r>
                      <a:endParaRPr lang="en-GB" sz="2100" dirty="0"/>
                    </a:p>
                  </a:txBody>
                  <a:tcPr marL="51435" marR="51435" marT="25718" marB="25718"/>
                </a:tc>
              </a:tr>
              <a:tr h="371475">
                <a:tc>
                  <a:txBody>
                    <a:bodyPr/>
                    <a:lstStyle/>
                    <a:p>
                      <a:pPr marL="180000" indent="0" algn="r" rtl="1" eaLnBrk="1" latinLnBrk="0" hangingPunct="1"/>
                      <a:r>
                        <a:rPr kumimoji="0" lang="fa-IR" sz="21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۱۰۲</a:t>
                      </a:r>
                      <a:endParaRPr kumimoji="0" lang="en-GB" sz="2100" b="1" kern="12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100" dirty="0" smtClean="0">
                          <a:cs typeface="B Nazanin" panose="00000400000000000000" pitchFamily="2" charset="-78"/>
                        </a:rPr>
                        <a:t>۱۵۰              ۱۰۰</a:t>
                      </a:r>
                      <a:endParaRPr lang="en-GB" sz="2100" dirty="0"/>
                    </a:p>
                  </a:txBody>
                  <a:tcPr marL="51435" marR="51435" marT="25718" marB="25718"/>
                </a:tc>
              </a:tr>
              <a:tr h="371475">
                <a:tc>
                  <a:txBody>
                    <a:bodyPr/>
                    <a:lstStyle/>
                    <a:p>
                      <a:pPr marL="180000" indent="0" algn="r" rtl="1" eaLnBrk="1" latinLnBrk="0" hangingPunct="1"/>
                      <a:r>
                        <a:rPr kumimoji="0" lang="fa-IR" sz="21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۴۹۲</a:t>
                      </a:r>
                      <a:endParaRPr kumimoji="0" lang="en-GB" sz="2100" b="1" kern="12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100" dirty="0" smtClean="0">
                          <a:cs typeface="B Nazanin" panose="00000400000000000000" pitchFamily="2" charset="-78"/>
                        </a:rPr>
                        <a:t>۱۰۰              ۵۰</a:t>
                      </a:r>
                      <a:endParaRPr lang="en-GB" sz="2100" dirty="0"/>
                    </a:p>
                  </a:txBody>
                  <a:tcPr marL="51435" marR="51435" marT="25718" marB="25718"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/>
          </p:nvPr>
        </p:nvGraphicFramePr>
        <p:xfrm>
          <a:off x="1277635" y="2780928"/>
          <a:ext cx="3205956" cy="43525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4781"/>
                <a:gridCol w="1911175"/>
              </a:tblGrid>
              <a:tr h="447479">
                <a:tc>
                  <a:txBody>
                    <a:bodyPr/>
                    <a:lstStyle/>
                    <a:p>
                      <a:pPr algn="r"/>
                      <a:r>
                        <a:rPr kumimoji="0" lang="fa-IR" sz="21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تعداد مقاله</a:t>
                      </a:r>
                      <a:endParaRPr kumimoji="0" lang="en-GB" sz="21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100" b="1" dirty="0" smtClean="0">
                          <a:cs typeface="B Nazanin" panose="00000400000000000000" pitchFamily="2" charset="-78"/>
                        </a:rPr>
                        <a:t>&gt; تعداد ارجاع  ≥</a:t>
                      </a:r>
                      <a:endParaRPr lang="en-GB" sz="2100" b="1" dirty="0"/>
                    </a:p>
                  </a:txBody>
                  <a:tcPr marL="51435" marR="51435" marT="25718" marB="25718"/>
                </a:tc>
              </a:tr>
              <a:tr h="447479">
                <a:tc>
                  <a:txBody>
                    <a:bodyPr/>
                    <a:lstStyle/>
                    <a:p>
                      <a:pPr marL="180000" indent="0" algn="r" rtl="1"/>
                      <a:r>
                        <a:rPr kumimoji="0" lang="fa-IR" sz="21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۳۸۵</a:t>
                      </a:r>
                      <a:endParaRPr kumimoji="0" lang="en-GB" sz="2100" b="1" kern="12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100" b="1" dirty="0" smtClean="0">
                          <a:cs typeface="B Nazanin" panose="00000400000000000000" pitchFamily="2" charset="-78"/>
                        </a:rPr>
                        <a:t>۵۰              ۴۰</a:t>
                      </a:r>
                      <a:endParaRPr lang="en-GB" sz="2100" b="1" dirty="0"/>
                    </a:p>
                  </a:txBody>
                  <a:tcPr marL="51435" marR="51435" marT="25718" marB="25718"/>
                </a:tc>
              </a:tr>
              <a:tr h="447479">
                <a:tc>
                  <a:txBody>
                    <a:bodyPr/>
                    <a:lstStyle/>
                    <a:p>
                      <a:pPr marL="180000" indent="0" algn="r" rtl="1"/>
                      <a:r>
                        <a:rPr kumimoji="0" lang="fa-IR" sz="21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۷۶۳</a:t>
                      </a:r>
                      <a:endParaRPr kumimoji="0" lang="en-GB" sz="2100" b="1" kern="12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100" b="1" dirty="0" smtClean="0">
                          <a:cs typeface="B Nazanin" panose="00000400000000000000" pitchFamily="2" charset="-78"/>
                        </a:rPr>
                        <a:t>۴۰              ۳۰</a:t>
                      </a:r>
                      <a:endParaRPr lang="en-GB" sz="2100" b="1" dirty="0"/>
                    </a:p>
                  </a:txBody>
                  <a:tcPr marL="51435" marR="51435" marT="25718" marB="25718"/>
                </a:tc>
              </a:tr>
              <a:tr h="447479">
                <a:tc>
                  <a:txBody>
                    <a:bodyPr/>
                    <a:lstStyle/>
                    <a:p>
                      <a:pPr marL="180000" indent="0" algn="r" rtl="1"/>
                      <a:r>
                        <a:rPr kumimoji="0" lang="fa-IR" sz="21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۱،۶۹۳</a:t>
                      </a:r>
                      <a:endParaRPr kumimoji="0" lang="en-GB" sz="2100" b="1" kern="12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100" b="1" dirty="0" smtClean="0">
                          <a:cs typeface="B Nazanin" panose="00000400000000000000" pitchFamily="2" charset="-78"/>
                        </a:rPr>
                        <a:t>۳۰              ۲۰</a:t>
                      </a:r>
                      <a:endParaRPr lang="en-GB" sz="2100" b="1" dirty="0"/>
                    </a:p>
                  </a:txBody>
                  <a:tcPr marL="51435" marR="51435" marT="25718" marB="25718"/>
                </a:tc>
              </a:tr>
              <a:tr h="447479">
                <a:tc>
                  <a:txBody>
                    <a:bodyPr/>
                    <a:lstStyle/>
                    <a:p>
                      <a:pPr marL="180000" indent="0" algn="r" rtl="1"/>
                      <a:r>
                        <a:rPr kumimoji="0" lang="fa-IR" sz="21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۴،۸۹۳</a:t>
                      </a:r>
                      <a:endParaRPr kumimoji="0" lang="en-GB" sz="2100" b="1" kern="12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100" b="1" dirty="0" smtClean="0">
                          <a:cs typeface="B Nazanin" panose="00000400000000000000" pitchFamily="2" charset="-78"/>
                        </a:rPr>
                        <a:t>۲۰              ۱۰</a:t>
                      </a:r>
                      <a:endParaRPr lang="en-GB" sz="2100" b="1" dirty="0"/>
                    </a:p>
                  </a:txBody>
                  <a:tcPr marL="51435" marR="51435" marT="25718" marB="25718"/>
                </a:tc>
              </a:tr>
              <a:tr h="447479">
                <a:tc>
                  <a:txBody>
                    <a:bodyPr/>
                    <a:lstStyle/>
                    <a:p>
                      <a:pPr marL="180000" indent="0" algn="r" rtl="1" eaLnBrk="1" latinLnBrk="0" hangingPunct="1"/>
                      <a:r>
                        <a:rPr kumimoji="0" lang="fa-IR" sz="21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۷،۴۷۶</a:t>
                      </a:r>
                      <a:endParaRPr kumimoji="0" lang="en-GB" sz="2100" b="1" kern="12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a-IR" sz="2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یک ارجاع</a:t>
                      </a:r>
                      <a:endParaRPr kumimoji="0" lang="en-GB" sz="21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51435" marR="51435" marT="25718" marB="25718"/>
                </a:tc>
              </a:tr>
              <a:tr h="447479">
                <a:tc>
                  <a:txBody>
                    <a:bodyPr/>
                    <a:lstStyle/>
                    <a:p>
                      <a:pPr marL="180000" indent="0" algn="r" rtl="1" eaLnBrk="1" latinLnBrk="0" hangingPunct="1"/>
                      <a:r>
                        <a:rPr kumimoji="0" lang="fa-IR" sz="21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۲۸،۱۷۶</a:t>
                      </a:r>
                      <a:endParaRPr kumimoji="0" lang="en-GB" sz="2100" b="1" kern="12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a-IR" sz="2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فاقد ارجاع</a:t>
                      </a:r>
                      <a:endParaRPr kumimoji="0" lang="en-GB" sz="21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51435" marR="51435" marT="25718" marB="25718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0942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50" b="1" dirty="0"/>
              <a:t>Scientific Publishing Is Killing Science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NIH director: "the recent evidence showing the irreproducibility of significant numbers of biomedical-research publications demands immediate and substantive action.</a:t>
            </a:r>
          </a:p>
          <a:p>
            <a:r>
              <a:rPr lang="en-US" sz="2400" dirty="0"/>
              <a:t>The evidence they cite includes a startling 2011 report by researchers at the pharmaceutical company Bayer, who were unable to reproduce the results of nearly two-thirds of a set of peer-reviewed, pre-clinical drug studies. </a:t>
            </a:r>
          </a:p>
        </p:txBody>
      </p:sp>
    </p:spTree>
    <p:extLst>
      <p:ext uri="{BB962C8B-B14F-4D97-AF65-F5344CB8AC3E}">
        <p14:creationId xmlns:p14="http://schemas.microsoft.com/office/powerpoint/2010/main" val="412799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The Scandal of Poor Medical Research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Inappropriate designs.</a:t>
            </a:r>
          </a:p>
          <a:p>
            <a:r>
              <a:rPr lang="en-US" sz="4400" dirty="0"/>
              <a:t>Unrepresentative samples.</a:t>
            </a:r>
          </a:p>
          <a:p>
            <a:r>
              <a:rPr lang="en-US" sz="4400" dirty="0"/>
              <a:t>Small samples.</a:t>
            </a:r>
          </a:p>
          <a:p>
            <a:r>
              <a:rPr lang="en-US" sz="4400" dirty="0"/>
              <a:t> Incorrect methods of analysis.</a:t>
            </a:r>
          </a:p>
          <a:p>
            <a:r>
              <a:rPr lang="en-US" sz="4400" dirty="0"/>
              <a:t> Faulty interpretation.”</a:t>
            </a:r>
          </a:p>
        </p:txBody>
      </p:sp>
    </p:spTree>
    <p:extLst>
      <p:ext uri="{BB962C8B-B14F-4D97-AF65-F5344CB8AC3E}">
        <p14:creationId xmlns:p14="http://schemas.microsoft.com/office/powerpoint/2010/main" val="3840839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 smtClean="0">
                <a:solidFill>
                  <a:srgbClr val="7030A0"/>
                </a:solidFill>
              </a:rPr>
              <a:t>Researchers</a:t>
            </a:r>
            <a:r>
              <a:rPr lang="fa-IR" sz="4400" b="1" dirty="0" smtClean="0">
                <a:solidFill>
                  <a:srgbClr val="7030A0"/>
                </a:solidFill>
              </a:rPr>
              <a:t> </a:t>
            </a:r>
            <a:r>
              <a:rPr lang="en-US" sz="4400" b="1" dirty="0" smtClean="0">
                <a:solidFill>
                  <a:srgbClr val="7030A0"/>
                </a:solidFill>
              </a:rPr>
              <a:t>are </a:t>
            </a:r>
            <a:r>
              <a:rPr lang="en-US" sz="4400" b="1" dirty="0">
                <a:solidFill>
                  <a:srgbClr val="7030A0"/>
                </a:solidFill>
              </a:rPr>
              <a:t>ill equipped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Researchers </a:t>
            </a:r>
            <a:r>
              <a:rPr lang="en-US" sz="3200" dirty="0"/>
              <a:t>feel compelled for career reasons to carry out research that they are ill equipped to perform, and nobody stops them</a:t>
            </a:r>
            <a:r>
              <a:rPr lang="en-US" sz="3200" dirty="0" smtClean="0"/>
              <a:t>.</a:t>
            </a:r>
          </a:p>
          <a:p>
            <a:r>
              <a:rPr lang="en-US" sz="3200" dirty="0" smtClean="0"/>
              <a:t> </a:t>
            </a:r>
            <a:r>
              <a:rPr lang="en-US" sz="3200" dirty="0"/>
              <a:t>In other words, too much medical research was conducted by </a:t>
            </a:r>
            <a:r>
              <a:rPr lang="en-US" sz="3200" dirty="0">
                <a:solidFill>
                  <a:srgbClr val="7030A0"/>
                </a:solidFill>
              </a:rPr>
              <a:t>amateurs</a:t>
            </a:r>
            <a:r>
              <a:rPr lang="en-US" sz="3200" dirty="0"/>
              <a:t> who were required to do some research in order to progress in their medical careers.</a:t>
            </a:r>
          </a:p>
        </p:txBody>
      </p:sp>
    </p:spTree>
    <p:extLst>
      <p:ext uri="{BB962C8B-B14F-4D97-AF65-F5344CB8AC3E}">
        <p14:creationId xmlns:p14="http://schemas.microsoft.com/office/powerpoint/2010/main" val="43444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277" y="1131094"/>
            <a:ext cx="8375073" cy="994172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solidFill>
                  <a:srgbClr val="7030A0"/>
                </a:solidFill>
              </a:rPr>
              <a:t>Five </a:t>
            </a:r>
            <a:r>
              <a:rPr lang="en-US" sz="4000" b="1" dirty="0">
                <a:solidFill>
                  <a:srgbClr val="7030A0"/>
                </a:solidFill>
              </a:rPr>
              <a:t>steps that lead to 85% of biomedical research being wasted.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276" y="2413504"/>
            <a:ext cx="8851323" cy="4292095"/>
          </a:xfrm>
        </p:spPr>
        <p:txBody>
          <a:bodyPr>
            <a:normAutofit fontScale="92500" lnSpcReduction="20000"/>
          </a:bodyPr>
          <a:lstStyle/>
          <a:p>
            <a:r>
              <a:rPr lang="en-US" sz="4600" dirty="0"/>
              <a:t>Poorly asked questions</a:t>
            </a:r>
          </a:p>
          <a:p>
            <a:r>
              <a:rPr lang="en-US" sz="4600" dirty="0"/>
              <a:t>Inappropriate methods</a:t>
            </a:r>
          </a:p>
          <a:p>
            <a:r>
              <a:rPr lang="en-US" sz="4600" dirty="0"/>
              <a:t>Inefficient regulation and monitoring of research.</a:t>
            </a:r>
          </a:p>
          <a:p>
            <a:r>
              <a:rPr lang="en-US" sz="4600" dirty="0"/>
              <a:t>Only a selected part of research results is being published</a:t>
            </a:r>
          </a:p>
          <a:p>
            <a:r>
              <a:rPr lang="en-US" sz="4600" dirty="0"/>
              <a:t>Bias in  publication of manuscript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86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950" dirty="0">
                <a:solidFill>
                  <a:srgbClr val="7030A0"/>
                </a:solidFill>
              </a:rPr>
              <a:t>Paradigm Change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534400" cy="4572000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C00000"/>
                </a:solidFill>
              </a:rPr>
              <a:t>New Paradigm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4400" dirty="0"/>
              <a:t>   Do not count the number of paper rather look at the impact (Citation….)</a:t>
            </a:r>
          </a:p>
        </p:txBody>
      </p:sp>
    </p:spTree>
    <p:extLst>
      <p:ext uri="{BB962C8B-B14F-4D97-AF65-F5344CB8AC3E}">
        <p14:creationId xmlns:p14="http://schemas.microsoft.com/office/powerpoint/2010/main" val="935785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232297"/>
            <a:ext cx="8723168" cy="994172"/>
          </a:xfrm>
        </p:spPr>
        <p:txBody>
          <a:bodyPr>
            <a:noAutofit/>
          </a:bodyPr>
          <a:lstStyle/>
          <a:p>
            <a:r>
              <a:rPr lang="en-US" sz="4050" b="1" dirty="0">
                <a:solidFill>
                  <a:srgbClr val="7030A0"/>
                </a:solidFill>
              </a:rPr>
              <a:t>Post publication review and commentary 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008" y="2460418"/>
            <a:ext cx="8141278" cy="3540332"/>
          </a:xfrm>
        </p:spPr>
        <p:txBody>
          <a:bodyPr>
            <a:normAutofit/>
          </a:bodyPr>
          <a:lstStyle/>
          <a:p>
            <a:r>
              <a:rPr lang="en-US" sz="2700" dirty="0"/>
              <a:t>The National Institutes of Health recently created a discussion forum called the </a:t>
            </a:r>
            <a:r>
              <a:rPr lang="en-US" sz="2700" dirty="0">
                <a:solidFill>
                  <a:srgbClr val="7030A0"/>
                </a:solidFill>
              </a:rPr>
              <a:t>PubMed Commons, </a:t>
            </a:r>
            <a:r>
              <a:rPr lang="en-US" sz="2700" dirty="0"/>
              <a:t>which is conveniently integrated with the widely used PubMed citation database. </a:t>
            </a:r>
          </a:p>
          <a:p>
            <a:endParaRPr lang="en-US" sz="2700" dirty="0"/>
          </a:p>
          <a:p>
            <a:r>
              <a:rPr lang="en-US" sz="2700" b="1" dirty="0">
                <a:solidFill>
                  <a:srgbClr val="7030A0"/>
                </a:solidFill>
              </a:rPr>
              <a:t>PubMed Commons </a:t>
            </a:r>
            <a:r>
              <a:rPr lang="en-US" sz="2700" dirty="0"/>
              <a:t>requires users to register under their real names; while </a:t>
            </a:r>
            <a:r>
              <a:rPr lang="en-US" sz="3000" b="1" dirty="0">
                <a:solidFill>
                  <a:srgbClr val="7030A0"/>
                </a:solidFill>
              </a:rPr>
              <a:t>Pub Peer</a:t>
            </a:r>
            <a:r>
              <a:rPr lang="en-US" sz="2700" dirty="0"/>
              <a:t>, an independent forum, allows anonymous comments.</a:t>
            </a:r>
          </a:p>
        </p:txBody>
      </p:sp>
    </p:spTree>
    <p:extLst>
      <p:ext uri="{BB962C8B-B14F-4D97-AF65-F5344CB8AC3E}">
        <p14:creationId xmlns:p14="http://schemas.microsoft.com/office/powerpoint/2010/main" val="1361053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153400" cy="990600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/>
              <a:t>10 Top Iranian Medical University</a:t>
            </a:r>
            <a:br>
              <a:rPr lang="en-US" sz="4000" b="1" dirty="0" smtClean="0"/>
            </a:br>
            <a:r>
              <a:rPr lang="en-US" sz="3100" b="1" dirty="0" smtClean="0"/>
              <a:t>(</a:t>
            </a:r>
            <a:r>
              <a:rPr lang="en-US" sz="3100" b="1" i="1" dirty="0" smtClean="0"/>
              <a:t>Citations</a:t>
            </a:r>
            <a:r>
              <a:rPr lang="en-US" sz="3100" b="1" dirty="0" smtClean="0"/>
              <a:t>)</a:t>
            </a:r>
            <a:endParaRPr lang="en-US" sz="3100" dirty="0"/>
          </a:p>
        </p:txBody>
      </p:sp>
      <p:pic>
        <p:nvPicPr>
          <p:cNvPr id="5" name="Picture 7" descr="http://library.uthscsa.edu/wp-content/uploads/2013/07/scop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0" y="0"/>
            <a:ext cx="1524000" cy="1524000"/>
          </a:xfrm>
          <a:prstGeom prst="rect">
            <a:avLst/>
          </a:prstGeom>
          <a:noFill/>
        </p:spPr>
      </p:pic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09600" y="1828800"/>
          <a:ext cx="7086599" cy="4495803"/>
        </p:xfrm>
        <a:graphic>
          <a:graphicData uri="http://schemas.openxmlformats.org/drawingml/2006/table">
            <a:tbl>
              <a:tblPr rtl="1" firstRow="1">
                <a:tableStyleId>{6E25E649-3F16-4E02-A733-19D2CDBF48F0}</a:tableStyleId>
              </a:tblPr>
              <a:tblGrid>
                <a:gridCol w="744079"/>
                <a:gridCol w="4689768"/>
                <a:gridCol w="1652752"/>
              </a:tblGrid>
              <a:tr h="473241">
                <a:tc>
                  <a:txBody>
                    <a:bodyPr/>
                    <a:lstStyle/>
                    <a:p>
                      <a:pPr algn="ctr" rtl="1" fontAlgn="b"/>
                      <a:r>
                        <a:rPr lang="fa-IR" sz="2000" b="1" i="0" u="none" strike="noStrike" dirty="0" smtClean="0">
                          <a:solidFill>
                            <a:schemeClr val="bg1"/>
                          </a:solidFill>
                          <a:latin typeface="B Mitra"/>
                          <a:cs typeface="B Nazanin" pitchFamily="2" charset="-78"/>
                        </a:rPr>
                        <a:t>رتبه</a:t>
                      </a:r>
                      <a:endParaRPr lang="ar-SA" sz="2000" b="1" i="0" u="none" strike="noStrike" dirty="0">
                        <a:solidFill>
                          <a:schemeClr val="bg1"/>
                        </a:solidFill>
                        <a:latin typeface="B Mitra"/>
                        <a:cs typeface="B Nazanin" pitchFamily="2" charset="-78"/>
                      </a:endParaRPr>
                    </a:p>
                  </a:txBody>
                  <a:tcPr marL="7938" marR="7938" marT="7938" marB="0" anchor="b"/>
                </a:tc>
                <a:tc>
                  <a:txBody>
                    <a:bodyPr/>
                    <a:lstStyle/>
                    <a:p>
                      <a:pPr marL="111125" indent="0" algn="r" rtl="1" fontAlgn="b"/>
                      <a:r>
                        <a:rPr lang="fa-IR" sz="2000" b="1" i="0" u="none" strike="noStrike" dirty="0" smtClean="0">
                          <a:solidFill>
                            <a:schemeClr val="bg1"/>
                          </a:solidFill>
                          <a:latin typeface="B Mitra"/>
                          <a:cs typeface="B Nazanin" pitchFamily="2" charset="-78"/>
                        </a:rPr>
                        <a:t>دانشگاه</a:t>
                      </a:r>
                      <a:endParaRPr lang="ar-SA" sz="2000" b="1" i="0" u="none" strike="noStrike" dirty="0">
                        <a:solidFill>
                          <a:schemeClr val="bg1"/>
                        </a:solidFill>
                        <a:latin typeface="B Mitra"/>
                        <a:cs typeface="B Nazanin" pitchFamily="2" charset="-78"/>
                      </a:endParaRPr>
                    </a:p>
                  </a:txBody>
                  <a:tcPr marL="7938" marR="7938" marT="7938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a-IR" sz="2000" b="1" i="0" u="none" strike="noStrike" dirty="0" smtClean="0">
                          <a:solidFill>
                            <a:schemeClr val="bg1"/>
                          </a:solidFill>
                          <a:latin typeface="Arial"/>
                          <a:cs typeface="B Nazanin" pitchFamily="2" charset="-78"/>
                        </a:rPr>
                        <a:t>تعداد</a:t>
                      </a:r>
                      <a:r>
                        <a:rPr lang="fa-IR" sz="2000" b="1" i="0" u="none" strike="noStrike" baseline="0" dirty="0" smtClean="0">
                          <a:solidFill>
                            <a:schemeClr val="bg1"/>
                          </a:solidFill>
                          <a:latin typeface="Arial"/>
                          <a:cs typeface="B Nazanin" pitchFamily="2" charset="-78"/>
                        </a:rPr>
                        <a:t> استناد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latin typeface="Arial"/>
                        <a:cs typeface="B Nazanin" pitchFamily="2" charset="-78"/>
                      </a:endParaRPr>
                    </a:p>
                  </a:txBody>
                  <a:tcPr marL="7938" marR="7938" marT="7938" marB="0" anchor="b"/>
                </a:tc>
              </a:tr>
              <a:tr h="473241">
                <a:tc>
                  <a:txBody>
                    <a:bodyPr/>
                    <a:lstStyle/>
                    <a:p>
                      <a:pPr algn="ctr" rtl="1" fontAlgn="b"/>
                      <a:r>
                        <a:rPr lang="fa-IR" sz="2000" b="1" i="0" u="none" strike="noStrike" dirty="0" smtClean="0">
                          <a:solidFill>
                            <a:srgbClr val="FF0000"/>
                          </a:solidFill>
                          <a:latin typeface="B Mitra"/>
                          <a:cs typeface="B Nazanin" pitchFamily="2" charset="-78"/>
                        </a:rPr>
                        <a:t>1</a:t>
                      </a:r>
                      <a:endParaRPr lang="ar-SA" sz="2000" b="1" i="0" u="none" strike="noStrike" dirty="0">
                        <a:solidFill>
                          <a:srgbClr val="FF0000"/>
                        </a:solidFill>
                        <a:latin typeface="B Mitra"/>
                        <a:cs typeface="B Nazanin" pitchFamily="2" charset="-78"/>
                      </a:endParaRPr>
                    </a:p>
                  </a:txBody>
                  <a:tcPr marL="7938" marR="7938" marT="7938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2000" b="1" u="none" strike="noStrike" dirty="0">
                          <a:cs typeface="B Nazanin" pitchFamily="2" charset="-78"/>
                        </a:rPr>
                        <a:t>دانشگاه علوم پزشکی تهران</a:t>
                      </a:r>
                      <a:endParaRPr lang="ar-SA" sz="2000" b="1" i="0" u="none" strike="noStrike" dirty="0">
                        <a:solidFill>
                          <a:srgbClr val="000000"/>
                        </a:solidFill>
                        <a:latin typeface="B Mitra"/>
                        <a:cs typeface="B Nazanin" pitchFamily="2" charset="-78"/>
                      </a:endParaRPr>
                    </a:p>
                  </a:txBody>
                  <a:tcPr marL="7938" marR="7938" marT="7938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2000" b="1" u="none" strike="noStrike" dirty="0" smtClean="0">
                          <a:cs typeface="B Nazanin" pitchFamily="2" charset="-78"/>
                        </a:rPr>
                        <a:t>150,508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latin typeface="Arial"/>
                        <a:cs typeface="B Nazanin" pitchFamily="2" charset="-78"/>
                      </a:endParaRPr>
                    </a:p>
                  </a:txBody>
                  <a:tcPr marL="7938" marR="7938" marT="7938" marB="0" anchor="b"/>
                </a:tc>
              </a:tr>
              <a:tr h="394369">
                <a:tc>
                  <a:txBody>
                    <a:bodyPr/>
                    <a:lstStyle/>
                    <a:p>
                      <a:pPr algn="ctr" rtl="1" fontAlgn="b"/>
                      <a:r>
                        <a:rPr lang="fa-IR" sz="20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  <a:cs typeface="B Nazanin" pitchFamily="2" charset="-78"/>
                        </a:rPr>
                        <a:t>2</a:t>
                      </a:r>
                      <a:endParaRPr lang="ar-SA" sz="2000" b="1" i="0" u="none" strike="noStrike" dirty="0">
                        <a:solidFill>
                          <a:srgbClr val="FF0000"/>
                        </a:solidFill>
                        <a:latin typeface="Calibri"/>
                        <a:cs typeface="B Nazanin" pitchFamily="2" charset="-78"/>
                      </a:endParaRPr>
                    </a:p>
                  </a:txBody>
                  <a:tcPr marL="7938" marR="7938" marT="7938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2000" b="1" u="none" strike="noStrike" dirty="0">
                          <a:cs typeface="B Nazanin" pitchFamily="2" charset="-78"/>
                        </a:rPr>
                        <a:t>دانشگاه علوم پزشکی شهید بهشتی</a:t>
                      </a:r>
                      <a:endParaRPr lang="ar-SA" sz="2000" b="1" i="0" u="none" strike="noStrike" dirty="0">
                        <a:solidFill>
                          <a:srgbClr val="0000FF"/>
                        </a:solidFill>
                        <a:latin typeface="Calibri"/>
                        <a:cs typeface="B Nazanin" pitchFamily="2" charset="-78"/>
                      </a:endParaRPr>
                    </a:p>
                  </a:txBody>
                  <a:tcPr marL="7938" marR="7938" marT="7938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2000" b="1" u="none" strike="noStrike" dirty="0" smtClean="0">
                          <a:cs typeface="B Nazanin" pitchFamily="2" charset="-78"/>
                        </a:rPr>
                        <a:t>46,771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latin typeface="Arial"/>
                        <a:cs typeface="B Nazanin" pitchFamily="2" charset="-78"/>
                      </a:endParaRPr>
                    </a:p>
                  </a:txBody>
                  <a:tcPr marL="7938" marR="7938" marT="7938" marB="0" anchor="b"/>
                </a:tc>
              </a:tr>
              <a:tr h="394369">
                <a:tc>
                  <a:txBody>
                    <a:bodyPr/>
                    <a:lstStyle/>
                    <a:p>
                      <a:pPr algn="ctr" rtl="1" fontAlgn="b"/>
                      <a:r>
                        <a:rPr lang="fa-IR" sz="20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  <a:cs typeface="B Nazanin" pitchFamily="2" charset="-78"/>
                        </a:rPr>
                        <a:t>3</a:t>
                      </a:r>
                      <a:endParaRPr lang="ar-SA" sz="2000" b="1" i="0" u="none" strike="noStrike" dirty="0">
                        <a:solidFill>
                          <a:srgbClr val="FF0000"/>
                        </a:solidFill>
                        <a:latin typeface="Calibri"/>
                        <a:cs typeface="B Nazanin" pitchFamily="2" charset="-78"/>
                      </a:endParaRPr>
                    </a:p>
                  </a:txBody>
                  <a:tcPr marL="7938" marR="7938" marT="7938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2000" b="1" u="none" strike="noStrike" dirty="0">
                          <a:cs typeface="B Nazanin" pitchFamily="2" charset="-78"/>
                        </a:rPr>
                        <a:t>دانشگاه علوم پزشکی شیراز</a:t>
                      </a:r>
                      <a:endParaRPr lang="ar-SA" sz="2000" b="1" i="0" u="none" strike="noStrike" dirty="0">
                        <a:solidFill>
                          <a:srgbClr val="0000FF"/>
                        </a:solidFill>
                        <a:latin typeface="Calibri"/>
                        <a:cs typeface="B Nazanin" pitchFamily="2" charset="-78"/>
                      </a:endParaRPr>
                    </a:p>
                  </a:txBody>
                  <a:tcPr marL="7938" marR="7938" marT="7938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2000" b="1" u="none" strike="noStrike" dirty="0" smtClean="0">
                          <a:cs typeface="B Nazanin" pitchFamily="2" charset="-78"/>
                        </a:rPr>
                        <a:t>38,039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latin typeface="Arial"/>
                        <a:cs typeface="B Nazanin" pitchFamily="2" charset="-78"/>
                      </a:endParaRPr>
                    </a:p>
                  </a:txBody>
                  <a:tcPr marL="7938" marR="7938" marT="7938" marB="0" anchor="b"/>
                </a:tc>
              </a:tr>
              <a:tr h="394369">
                <a:tc>
                  <a:txBody>
                    <a:bodyPr/>
                    <a:lstStyle/>
                    <a:p>
                      <a:pPr algn="ctr" rtl="1" fontAlgn="b"/>
                      <a:r>
                        <a:rPr lang="fa-IR" sz="20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  <a:cs typeface="B Nazanin" pitchFamily="2" charset="-78"/>
                        </a:rPr>
                        <a:t>4</a:t>
                      </a:r>
                      <a:endParaRPr lang="ar-SA" sz="2000" b="1" i="0" u="none" strike="noStrike" dirty="0">
                        <a:solidFill>
                          <a:srgbClr val="FF0000"/>
                        </a:solidFill>
                        <a:latin typeface="Calibri"/>
                        <a:cs typeface="B Nazanin" pitchFamily="2" charset="-78"/>
                      </a:endParaRPr>
                    </a:p>
                  </a:txBody>
                  <a:tcPr marL="7938" marR="7938" marT="7938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2000" b="1" u="none" strike="noStrike" dirty="0">
                          <a:cs typeface="B Nazanin" pitchFamily="2" charset="-78"/>
                        </a:rPr>
                        <a:t>دانشگاه علوم پزشکی اصفهان</a:t>
                      </a:r>
                      <a:endParaRPr lang="ar-SA" sz="2000" b="1" i="0" u="none" strike="noStrike" dirty="0">
                        <a:solidFill>
                          <a:srgbClr val="0000FF"/>
                        </a:solidFill>
                        <a:latin typeface="Calibri"/>
                        <a:cs typeface="B Nazanin" pitchFamily="2" charset="-78"/>
                      </a:endParaRPr>
                    </a:p>
                  </a:txBody>
                  <a:tcPr marL="7938" marR="7938" marT="7938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2000" b="1" u="none" strike="noStrike" dirty="0" smtClean="0">
                          <a:cs typeface="B Nazanin" pitchFamily="2" charset="-78"/>
                        </a:rPr>
                        <a:t>31,038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latin typeface="Arial"/>
                        <a:cs typeface="B Nazanin" pitchFamily="2" charset="-78"/>
                      </a:endParaRPr>
                    </a:p>
                  </a:txBody>
                  <a:tcPr marL="7938" marR="7938" marT="7938" marB="0" anchor="b"/>
                </a:tc>
              </a:tr>
              <a:tr h="394369">
                <a:tc>
                  <a:txBody>
                    <a:bodyPr/>
                    <a:lstStyle/>
                    <a:p>
                      <a:pPr algn="ctr" rtl="1" fontAlgn="b"/>
                      <a:r>
                        <a:rPr lang="fa-IR" sz="20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  <a:cs typeface="B Nazanin" pitchFamily="2" charset="-78"/>
                        </a:rPr>
                        <a:t>5</a:t>
                      </a:r>
                      <a:endParaRPr lang="ar-SA" sz="2000" b="1" i="0" u="none" strike="noStrike" dirty="0">
                        <a:solidFill>
                          <a:srgbClr val="FF0000"/>
                        </a:solidFill>
                        <a:latin typeface="Calibri"/>
                        <a:cs typeface="B Nazanin" pitchFamily="2" charset="-78"/>
                      </a:endParaRPr>
                    </a:p>
                  </a:txBody>
                  <a:tcPr marL="7938" marR="7938" marT="7938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2000" b="1" u="none" strike="noStrike" dirty="0">
                          <a:cs typeface="B Nazanin" pitchFamily="2" charset="-78"/>
                        </a:rPr>
                        <a:t>دانشگاه علوم پزشکی تبریز</a:t>
                      </a:r>
                      <a:endParaRPr lang="ar-SA" sz="2000" b="1" i="0" u="none" strike="noStrike" dirty="0">
                        <a:solidFill>
                          <a:srgbClr val="0000FF"/>
                        </a:solidFill>
                        <a:latin typeface="Calibri"/>
                        <a:cs typeface="B Nazanin" pitchFamily="2" charset="-78"/>
                      </a:endParaRPr>
                    </a:p>
                  </a:txBody>
                  <a:tcPr marL="7938" marR="7938" marT="7938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2000" b="1" u="none" strike="noStrike" dirty="0" smtClean="0">
                          <a:cs typeface="B Nazanin" pitchFamily="2" charset="-78"/>
                        </a:rPr>
                        <a:t>23,087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latin typeface="Arial"/>
                        <a:cs typeface="B Nazanin" pitchFamily="2" charset="-78"/>
                      </a:endParaRPr>
                    </a:p>
                  </a:txBody>
                  <a:tcPr marL="7938" marR="7938" marT="7938" marB="0" anchor="b"/>
                </a:tc>
              </a:tr>
              <a:tr h="394369">
                <a:tc>
                  <a:txBody>
                    <a:bodyPr/>
                    <a:lstStyle/>
                    <a:p>
                      <a:pPr algn="ctr" rtl="1" fontAlgn="b"/>
                      <a:r>
                        <a:rPr lang="fa-IR" sz="20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  <a:cs typeface="B Nazanin" pitchFamily="2" charset="-78"/>
                        </a:rPr>
                        <a:t>6</a:t>
                      </a:r>
                      <a:endParaRPr lang="ar-SA" sz="2000" b="1" i="0" u="none" strike="noStrike" dirty="0">
                        <a:solidFill>
                          <a:srgbClr val="FF0000"/>
                        </a:solidFill>
                        <a:latin typeface="Calibri"/>
                        <a:cs typeface="B Nazanin" pitchFamily="2" charset="-78"/>
                      </a:endParaRPr>
                    </a:p>
                  </a:txBody>
                  <a:tcPr marL="7938" marR="7938" marT="7938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2000" b="1" u="none" strike="noStrike" dirty="0">
                          <a:cs typeface="B Nazanin" pitchFamily="2" charset="-78"/>
                        </a:rPr>
                        <a:t>دانشگاه علوم پزشکی مشهد</a:t>
                      </a:r>
                      <a:endParaRPr lang="ar-SA" sz="2000" b="1" i="0" u="none" strike="noStrike" dirty="0">
                        <a:solidFill>
                          <a:srgbClr val="0000FF"/>
                        </a:solidFill>
                        <a:latin typeface="Calibri"/>
                        <a:cs typeface="B Nazanin" pitchFamily="2" charset="-78"/>
                      </a:endParaRPr>
                    </a:p>
                  </a:txBody>
                  <a:tcPr marL="7938" marR="7938" marT="7938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2000" b="1" u="none" strike="noStrike" dirty="0" smtClean="0">
                          <a:cs typeface="B Nazanin" pitchFamily="2" charset="-78"/>
                        </a:rPr>
                        <a:t>22,469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latin typeface="Arial"/>
                        <a:cs typeface="B Nazanin" pitchFamily="2" charset="-78"/>
                      </a:endParaRPr>
                    </a:p>
                  </a:txBody>
                  <a:tcPr marL="7938" marR="7938" marT="7938" marB="0" anchor="b"/>
                </a:tc>
              </a:tr>
              <a:tr h="394369">
                <a:tc>
                  <a:txBody>
                    <a:bodyPr/>
                    <a:lstStyle/>
                    <a:p>
                      <a:pPr algn="ctr" rtl="1" fontAlgn="b"/>
                      <a:r>
                        <a:rPr lang="fa-IR" sz="20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  <a:cs typeface="B Nazanin" pitchFamily="2" charset="-78"/>
                        </a:rPr>
                        <a:t>7</a:t>
                      </a:r>
                      <a:endParaRPr lang="ar-SA" sz="2000" b="1" i="0" u="none" strike="noStrike" dirty="0">
                        <a:solidFill>
                          <a:srgbClr val="FF0000"/>
                        </a:solidFill>
                        <a:latin typeface="Calibri"/>
                        <a:cs typeface="B Nazanin" pitchFamily="2" charset="-78"/>
                      </a:endParaRPr>
                    </a:p>
                  </a:txBody>
                  <a:tcPr marL="7938" marR="7938" marT="7938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2000" b="1" u="none" strike="noStrike" dirty="0">
                          <a:cs typeface="B Nazanin" pitchFamily="2" charset="-78"/>
                        </a:rPr>
                        <a:t>دانشگاه علوم پزشکی ایران</a:t>
                      </a:r>
                      <a:endParaRPr lang="ar-SA" sz="2000" b="1" i="0" u="none" strike="noStrike" dirty="0">
                        <a:solidFill>
                          <a:srgbClr val="0000FF"/>
                        </a:solidFill>
                        <a:latin typeface="Calibri"/>
                        <a:cs typeface="B Nazanin" pitchFamily="2" charset="-78"/>
                      </a:endParaRPr>
                    </a:p>
                  </a:txBody>
                  <a:tcPr marL="7938" marR="7938" marT="7938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2000" b="1" u="none" strike="noStrike" dirty="0" smtClean="0">
                          <a:cs typeface="B Nazanin" pitchFamily="2" charset="-78"/>
                        </a:rPr>
                        <a:t>18,427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latin typeface="Arial"/>
                        <a:cs typeface="B Nazanin" pitchFamily="2" charset="-78"/>
                      </a:endParaRPr>
                    </a:p>
                  </a:txBody>
                  <a:tcPr marL="7938" marR="7938" marT="7938" marB="0" anchor="b"/>
                </a:tc>
              </a:tr>
              <a:tr h="394369">
                <a:tc>
                  <a:txBody>
                    <a:bodyPr/>
                    <a:lstStyle/>
                    <a:p>
                      <a:pPr algn="ctr" rtl="1" fontAlgn="b"/>
                      <a:r>
                        <a:rPr lang="fa-IR" sz="20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  <a:cs typeface="B Nazanin" pitchFamily="2" charset="-78"/>
                        </a:rPr>
                        <a:t>8</a:t>
                      </a:r>
                      <a:endParaRPr lang="ar-SA" sz="2000" b="1" i="0" u="none" strike="noStrike" dirty="0">
                        <a:solidFill>
                          <a:srgbClr val="FF0000"/>
                        </a:solidFill>
                        <a:latin typeface="Calibri"/>
                        <a:cs typeface="B Nazanin" pitchFamily="2" charset="-78"/>
                      </a:endParaRPr>
                    </a:p>
                  </a:txBody>
                  <a:tcPr marL="7938" marR="7938" marT="7938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2000" b="1" u="none" strike="noStrike" dirty="0">
                          <a:cs typeface="B Nazanin" pitchFamily="2" charset="-78"/>
                        </a:rPr>
                        <a:t>دانشگاه علوم پزشکی کرمان</a:t>
                      </a:r>
                      <a:endParaRPr lang="ar-SA" sz="2000" b="1" i="0" u="none" strike="noStrike" dirty="0">
                        <a:solidFill>
                          <a:srgbClr val="0000FF"/>
                        </a:solidFill>
                        <a:latin typeface="Calibri"/>
                        <a:cs typeface="B Nazanin" pitchFamily="2" charset="-78"/>
                      </a:endParaRPr>
                    </a:p>
                  </a:txBody>
                  <a:tcPr marL="7938" marR="7938" marT="7938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2000" b="1" u="none" strike="noStrike" dirty="0" smtClean="0">
                          <a:cs typeface="B Nazanin" pitchFamily="2" charset="-78"/>
                        </a:rPr>
                        <a:t>10,720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latin typeface="Arial"/>
                        <a:cs typeface="B Nazanin" pitchFamily="2" charset="-78"/>
                      </a:endParaRPr>
                    </a:p>
                  </a:txBody>
                  <a:tcPr marL="7938" marR="7938" marT="7938" marB="0" anchor="b"/>
                </a:tc>
              </a:tr>
              <a:tr h="394369">
                <a:tc>
                  <a:txBody>
                    <a:bodyPr/>
                    <a:lstStyle/>
                    <a:p>
                      <a:pPr algn="ctr" rtl="1" fontAlgn="b"/>
                      <a:r>
                        <a:rPr lang="fa-IR" sz="20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  <a:cs typeface="B Nazanin" pitchFamily="2" charset="-78"/>
                        </a:rPr>
                        <a:t>9</a:t>
                      </a:r>
                      <a:endParaRPr lang="ar-SA" sz="2000" b="1" i="0" u="none" strike="noStrike" dirty="0">
                        <a:solidFill>
                          <a:srgbClr val="FF0000"/>
                        </a:solidFill>
                        <a:latin typeface="Calibri"/>
                        <a:cs typeface="B Nazanin" pitchFamily="2" charset="-78"/>
                      </a:endParaRPr>
                    </a:p>
                  </a:txBody>
                  <a:tcPr marL="7938" marR="7938" marT="7938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2000" b="1" u="none" strike="noStrike" dirty="0">
                          <a:cs typeface="B Nazanin" pitchFamily="2" charset="-78"/>
                        </a:rPr>
                        <a:t>دانشگاه علوم پزشکی بقیه‌الله</a:t>
                      </a:r>
                      <a:endParaRPr lang="ar-SA" sz="2000" b="1" i="0" u="none" strike="noStrike" dirty="0">
                        <a:solidFill>
                          <a:srgbClr val="0000FF"/>
                        </a:solidFill>
                        <a:latin typeface="Calibri"/>
                        <a:cs typeface="B Nazanin" pitchFamily="2" charset="-78"/>
                      </a:endParaRPr>
                    </a:p>
                  </a:txBody>
                  <a:tcPr marL="7938" marR="7938" marT="7938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2000" b="1" u="none" strike="noStrike" dirty="0" smtClean="0">
                          <a:cs typeface="B Nazanin" pitchFamily="2" charset="-78"/>
                        </a:rPr>
                        <a:t>10,394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latin typeface="Arial"/>
                        <a:cs typeface="B Nazanin" pitchFamily="2" charset="-78"/>
                      </a:endParaRPr>
                    </a:p>
                  </a:txBody>
                  <a:tcPr marL="7938" marR="7938" marT="7938" marB="0" anchor="b"/>
                </a:tc>
              </a:tr>
              <a:tr h="394369">
                <a:tc>
                  <a:txBody>
                    <a:bodyPr/>
                    <a:lstStyle/>
                    <a:p>
                      <a:pPr algn="ctr" rtl="1" fontAlgn="b"/>
                      <a:r>
                        <a:rPr lang="fa-IR" sz="20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  <a:cs typeface="B Nazanin" pitchFamily="2" charset="-78"/>
                        </a:rPr>
                        <a:t>10</a:t>
                      </a:r>
                      <a:endParaRPr lang="ar-SA" sz="2000" b="1" i="0" u="none" strike="noStrike" dirty="0">
                        <a:solidFill>
                          <a:srgbClr val="FF0000"/>
                        </a:solidFill>
                        <a:latin typeface="Calibri"/>
                        <a:cs typeface="B Nazanin" pitchFamily="2" charset="-78"/>
                      </a:endParaRPr>
                    </a:p>
                  </a:txBody>
                  <a:tcPr marL="7938" marR="7938" marT="7938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2000" b="1" u="none" strike="noStrike" dirty="0">
                          <a:cs typeface="B Nazanin" pitchFamily="2" charset="-78"/>
                        </a:rPr>
                        <a:t>دانشگاه علوم پزشکی مازندران</a:t>
                      </a:r>
                      <a:endParaRPr lang="ar-SA" sz="2000" b="1" i="0" u="none" strike="noStrike" dirty="0">
                        <a:solidFill>
                          <a:srgbClr val="0000FF"/>
                        </a:solidFill>
                        <a:latin typeface="Calibri"/>
                        <a:cs typeface="B Nazanin" pitchFamily="2" charset="-78"/>
                      </a:endParaRPr>
                    </a:p>
                  </a:txBody>
                  <a:tcPr marL="7938" marR="7938" marT="7938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2000" b="1" u="none" strike="noStrike" dirty="0" smtClean="0">
                          <a:cs typeface="B Nazanin" pitchFamily="2" charset="-78"/>
                        </a:rPr>
                        <a:t>9,523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latin typeface="Arial"/>
                        <a:cs typeface="B Nazanin" pitchFamily="2" charset="-78"/>
                      </a:endParaRPr>
                    </a:p>
                  </a:txBody>
                  <a:tcPr marL="7938" marR="7938" marT="7938" marB="0" anchor="b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228600" y="1600200"/>
          <a:ext cx="84582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78440"/>
          </a:xfrm>
        </p:spPr>
        <p:txBody>
          <a:bodyPr>
            <a:noAutofit/>
          </a:bodyPr>
          <a:lstStyle/>
          <a:p>
            <a:pPr algn="ctr" rtl="1"/>
            <a:r>
              <a:rPr lang="fa-IR" sz="3200" b="1" dirty="0" smtClean="0">
                <a:cs typeface="B Nazanin" panose="00000400000000000000" pitchFamily="2" charset="-78"/>
              </a:rPr>
              <a:t>چهل سال تولیدات علمی ایران </a:t>
            </a:r>
            <a:r>
              <a:rPr lang="fa-IR" sz="3200" b="1" dirty="0" smtClean="0">
                <a:solidFill>
                  <a:schemeClr val="accent2">
                    <a:lumMod val="75000"/>
                  </a:schemeClr>
                </a:solidFill>
                <a:cs typeface="B Nazanin" panose="00000400000000000000" pitchFamily="2" charset="-78"/>
              </a:rPr>
              <a:t>در همه علوم </a:t>
            </a:r>
            <a:br>
              <a:rPr lang="fa-IR" sz="3200" b="1" dirty="0" smtClean="0">
                <a:solidFill>
                  <a:schemeClr val="accent2">
                    <a:lumMod val="75000"/>
                  </a:schemeClr>
                </a:solidFill>
                <a:cs typeface="B Nazanin" panose="00000400000000000000" pitchFamily="2" charset="-78"/>
              </a:rPr>
            </a:br>
            <a:r>
              <a:rPr lang="fa-IR" sz="3200" b="1" dirty="0" smtClean="0">
                <a:cs typeface="B Nazanin" panose="00000400000000000000" pitchFamily="2" charset="-78"/>
              </a:rPr>
              <a:t>در </a:t>
            </a:r>
            <a:r>
              <a:rPr lang="en-GB" sz="2800" b="1" dirty="0" smtClean="0">
                <a:cs typeface="B Nazanin" panose="00000400000000000000" pitchFamily="2" charset="-78"/>
              </a:rPr>
              <a:t>ISI Web of Science</a:t>
            </a:r>
            <a:r>
              <a:rPr lang="fa-IR" sz="2800" b="1" dirty="0" smtClean="0">
                <a:cs typeface="B Nazanin" panose="00000400000000000000" pitchFamily="2" charset="-78"/>
              </a:rPr>
              <a:t> </a:t>
            </a:r>
            <a:r>
              <a:rPr lang="fa-IR" sz="3200" b="1" dirty="0" smtClean="0">
                <a:cs typeface="B Nazanin" panose="00000400000000000000" pitchFamily="2" charset="-78"/>
              </a:rPr>
              <a:t>(۱۹۷۲-۲۰۱۴)</a:t>
            </a:r>
            <a:endParaRPr lang="en-GB" sz="3200" b="1" dirty="0">
              <a:cs typeface="B Nazanin" panose="00000400000000000000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12160" y="6403336"/>
            <a:ext cx="153907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 smtClean="0">
                <a:solidFill>
                  <a:prstClr val="black"/>
                </a:solidFill>
              </a:rPr>
              <a:t>Updated 05.0</a:t>
            </a:r>
            <a:r>
              <a:rPr lang="en-US" sz="1400" dirty="0">
                <a:solidFill>
                  <a:prstClr val="black"/>
                </a:solidFill>
              </a:rPr>
              <a:t>5</a:t>
            </a:r>
            <a:r>
              <a:rPr lang="en-GB" sz="1400" dirty="0" smtClean="0">
                <a:solidFill>
                  <a:prstClr val="black"/>
                </a:solidFill>
              </a:rPr>
              <a:t>.2015</a:t>
            </a:r>
            <a:endParaRPr lang="en-GB" sz="1400" dirty="0">
              <a:solidFill>
                <a:prstClr val="black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010" y="2060848"/>
            <a:ext cx="3143426" cy="72008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5006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153400" cy="990600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/>
              <a:t>10 Top Iranian Medical University</a:t>
            </a:r>
            <a:br>
              <a:rPr lang="en-US" sz="4000" b="1" dirty="0" smtClean="0"/>
            </a:br>
            <a:r>
              <a:rPr lang="en-US" sz="3100" b="1" dirty="0" smtClean="0"/>
              <a:t>(</a:t>
            </a:r>
            <a:r>
              <a:rPr lang="en-US" sz="3100" b="1" i="1" dirty="0" smtClean="0"/>
              <a:t>h</a:t>
            </a:r>
            <a:r>
              <a:rPr lang="en-US" sz="3100" b="1" dirty="0" smtClean="0"/>
              <a:t>-index)</a:t>
            </a:r>
            <a:endParaRPr lang="en-US" sz="3100" dirty="0"/>
          </a:p>
        </p:txBody>
      </p:sp>
      <p:pic>
        <p:nvPicPr>
          <p:cNvPr id="5" name="Picture 7" descr="http://library.uthscsa.edu/wp-content/uploads/2013/07/scop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0" y="0"/>
            <a:ext cx="1524000" cy="1524000"/>
          </a:xfrm>
          <a:prstGeom prst="rect">
            <a:avLst/>
          </a:prstGeom>
          <a:noFill/>
        </p:spPr>
      </p:pic>
      <p:graphicFrame>
        <p:nvGraphicFramePr>
          <p:cNvPr id="7" name="Chart 6"/>
          <p:cNvGraphicFramePr/>
          <p:nvPr/>
        </p:nvGraphicFramePr>
        <p:xfrm>
          <a:off x="152400" y="1828800"/>
          <a:ext cx="8763000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Rectangle 8"/>
          <p:cNvSpPr/>
          <p:nvPr/>
        </p:nvSpPr>
        <p:spPr>
          <a:xfrm>
            <a:off x="685800" y="5715000"/>
            <a:ext cx="7848600" cy="880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>
                <a:latin typeface="Calibri" pitchFamily="34" charset="0"/>
              </a:rPr>
              <a:t>Definition of </a:t>
            </a:r>
            <a:r>
              <a:rPr lang="en-US" b="1" i="1" dirty="0" smtClean="0">
                <a:latin typeface="Calibri" pitchFamily="34" charset="0"/>
              </a:rPr>
              <a:t>h</a:t>
            </a:r>
            <a:r>
              <a:rPr lang="en-US" b="1" dirty="0" smtClean="0">
                <a:latin typeface="Calibri" pitchFamily="34" charset="0"/>
              </a:rPr>
              <a:t>-index: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Calibri" pitchFamily="34" charset="0"/>
              </a:rPr>
              <a:t>TUMS have </a:t>
            </a:r>
            <a:r>
              <a:rPr lang="en-US" b="1" dirty="0" smtClean="0">
                <a:solidFill>
                  <a:srgbClr val="C00000"/>
                </a:solidFill>
                <a:latin typeface="Calibri" pitchFamily="34" charset="0"/>
              </a:rPr>
              <a:t>94 </a:t>
            </a:r>
            <a:r>
              <a:rPr lang="en-US" b="1" dirty="0" smtClean="0">
                <a:latin typeface="Calibri" pitchFamily="34" charset="0"/>
              </a:rPr>
              <a:t>papers </a:t>
            </a:r>
            <a:r>
              <a:rPr lang="en-US" dirty="0" smtClean="0">
                <a:latin typeface="Calibri" pitchFamily="34" charset="0"/>
              </a:rPr>
              <a:t>have</a:t>
            </a:r>
            <a:r>
              <a:rPr lang="en-US" b="1" dirty="0" smtClean="0">
                <a:latin typeface="Calibri" pitchFamily="34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Calibri" pitchFamily="34" charset="0"/>
              </a:rPr>
              <a:t>at least 94 </a:t>
            </a:r>
            <a:r>
              <a:rPr lang="en-US" b="1" dirty="0" smtClean="0">
                <a:latin typeface="Calibri" pitchFamily="34" charset="0"/>
              </a:rPr>
              <a:t>citations each</a:t>
            </a:r>
            <a:endParaRPr lang="en-U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52400" y="-276735"/>
            <a:ext cx="9148575" cy="1747664"/>
          </a:xfrm>
        </p:spPr>
        <p:txBody>
          <a:bodyPr>
            <a:noAutofit/>
          </a:bodyPr>
          <a:lstStyle/>
          <a:p>
            <a:pPr algn="ctr" rtl="1"/>
            <a:r>
              <a:rPr lang="fa-IR" sz="4000" b="1" dirty="0">
                <a:cs typeface="B Mitra" pitchFamily="2" charset="-78"/>
              </a:rPr>
              <a:t>دانشگاه‌های </a:t>
            </a:r>
            <a:r>
              <a:rPr lang="fa-IR" sz="4000" b="1" dirty="0">
                <a:solidFill>
                  <a:srgbClr val="FF0000"/>
                </a:solidFill>
                <a:cs typeface="B Mitra" pitchFamily="2" charset="-78"/>
              </a:rPr>
              <a:t>برتر</a:t>
            </a:r>
            <a:r>
              <a:rPr lang="fa-IR" sz="4000" b="1" dirty="0">
                <a:cs typeface="B Mitra" pitchFamily="2" charset="-78"/>
              </a:rPr>
              <a:t> </a:t>
            </a:r>
            <a:r>
              <a:rPr lang="fa-IR" sz="4000" b="1" dirty="0">
                <a:solidFill>
                  <a:srgbClr val="FF0000"/>
                </a:solidFill>
                <a:cs typeface="B Mitra" pitchFamily="2" charset="-78"/>
              </a:rPr>
              <a:t>جهان</a:t>
            </a:r>
            <a:r>
              <a:rPr lang="fa-IR" sz="4000" b="1" dirty="0">
                <a:cs typeface="B Mitra" pitchFamily="2" charset="-78"/>
              </a:rPr>
              <a:t> </a:t>
            </a:r>
            <a:r>
              <a:rPr lang="fa-IR" sz="4000" b="1" dirty="0" smtClean="0">
                <a:cs typeface="B Mitra" pitchFamily="2" charset="-78"/>
              </a:rPr>
              <a:t>و </a:t>
            </a:r>
            <a:r>
              <a:rPr lang="fa-IR" sz="4000" b="1" dirty="0">
                <a:cs typeface="B Mitra" pitchFamily="2" charset="-78"/>
              </a:rPr>
              <a:t>شاخص</a:t>
            </a:r>
            <a:br>
              <a:rPr lang="fa-IR" sz="4000" b="1" dirty="0">
                <a:cs typeface="B Mitra" pitchFamily="2" charset="-78"/>
              </a:rPr>
            </a:br>
            <a:r>
              <a:rPr lang="fa-IR" sz="4000" b="1" dirty="0">
                <a:cs typeface="B Mitra" pitchFamily="2" charset="-78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cs typeface="B Mitra" pitchFamily="2" charset="-78"/>
              </a:rPr>
              <a:t>H-Index</a:t>
            </a:r>
            <a:r>
              <a:rPr lang="fa-IR" sz="4000" b="1" dirty="0" smtClean="0">
                <a:cs typeface="B Mitra" pitchFamily="2" charset="-78"/>
              </a:rPr>
              <a:t> آن‌ها در </a:t>
            </a:r>
            <a:r>
              <a:rPr lang="en-US" sz="4000" b="1" dirty="0" smtClean="0">
                <a:cs typeface="B Mitra" pitchFamily="2" charset="-78"/>
              </a:rPr>
              <a:t>Scopus</a:t>
            </a:r>
            <a:endParaRPr lang="en-US" sz="4000" b="1" dirty="0">
              <a:cs typeface="B Mitra" pitchFamily="2" charset="-78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6459751"/>
              </p:ext>
            </p:extLst>
          </p:nvPr>
        </p:nvGraphicFramePr>
        <p:xfrm>
          <a:off x="0" y="1484787"/>
          <a:ext cx="9144000" cy="618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4800"/>
                <a:gridCol w="5283200"/>
                <a:gridCol w="1016000"/>
              </a:tblGrid>
              <a:tr h="689219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rgbClr val="FFFF00"/>
                          </a:solidFill>
                          <a:cs typeface="B Mitra" panose="00000400000000000000" pitchFamily="2" charset="-78"/>
                        </a:rPr>
                        <a:t>H-Index</a:t>
                      </a:r>
                      <a:endParaRPr lang="en-US" sz="3200" b="1" dirty="0">
                        <a:solidFill>
                          <a:srgbClr val="FFFF00"/>
                        </a:solidFill>
                        <a:cs typeface="B Mitra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3200" b="1" dirty="0" smtClean="0">
                          <a:solidFill>
                            <a:srgbClr val="FFFF00"/>
                          </a:solidFill>
                          <a:cs typeface="B Mitra" panose="00000400000000000000" pitchFamily="2" charset="-78"/>
                        </a:rPr>
                        <a:t>نام</a:t>
                      </a:r>
                      <a:r>
                        <a:rPr lang="fa-IR" sz="3200" b="1" baseline="0" dirty="0" smtClean="0">
                          <a:solidFill>
                            <a:srgbClr val="FFFF00"/>
                          </a:solidFill>
                          <a:cs typeface="B Mitra" panose="00000400000000000000" pitchFamily="2" charset="-78"/>
                        </a:rPr>
                        <a:t> دانشگاه</a:t>
                      </a:r>
                      <a:endParaRPr lang="en-US" sz="3200" b="1" dirty="0">
                        <a:solidFill>
                          <a:srgbClr val="FFFF00"/>
                        </a:solidFill>
                        <a:cs typeface="B Mitra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800" dirty="0" smtClean="0">
                          <a:solidFill>
                            <a:srgbClr val="FF0000"/>
                          </a:solidFill>
                          <a:cs typeface="B Mitra" panose="00000400000000000000" pitchFamily="2" charset="-78"/>
                        </a:rPr>
                        <a:t>رتبه</a:t>
                      </a:r>
                      <a:endParaRPr lang="en-US" sz="2800" dirty="0">
                        <a:solidFill>
                          <a:srgbClr val="FF0000"/>
                        </a:solidFill>
                        <a:cs typeface="B Mitra" panose="00000400000000000000" pitchFamily="2" charset="-78"/>
                      </a:endParaRPr>
                    </a:p>
                  </a:txBody>
                  <a:tcPr/>
                </a:tc>
              </a:tr>
              <a:tr h="689219">
                <a:tc>
                  <a:txBody>
                    <a:bodyPr/>
                    <a:lstStyle/>
                    <a:p>
                      <a:pPr algn="ctr"/>
                      <a:r>
                        <a:rPr lang="fa-IR" sz="4400" b="0" dirty="0" smtClean="0">
                          <a:solidFill>
                            <a:schemeClr val="tx1"/>
                          </a:solidFill>
                          <a:cs typeface="B Mitra" panose="00000400000000000000" pitchFamily="2" charset="-78"/>
                        </a:rPr>
                        <a:t>487</a:t>
                      </a:r>
                      <a:endParaRPr lang="en-US" sz="4400" b="0" dirty="0">
                        <a:solidFill>
                          <a:schemeClr val="tx1"/>
                        </a:solidFill>
                        <a:cs typeface="B Mitra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sz="4400" b="1" dirty="0" err="1" smtClean="0">
                          <a:cs typeface="B Mitra" panose="00000400000000000000" pitchFamily="2" charset="-78"/>
                        </a:rPr>
                        <a:t>انستيتو</a:t>
                      </a:r>
                      <a:r>
                        <a:rPr lang="fa-IR" sz="4400" b="1" baseline="0" dirty="0" smtClean="0">
                          <a:cs typeface="B Mitra" panose="00000400000000000000" pitchFamily="2" charset="-78"/>
                        </a:rPr>
                        <a:t> فنی </a:t>
                      </a:r>
                      <a:r>
                        <a:rPr lang="fa-IR" sz="4400" b="1" baseline="0" dirty="0" err="1" smtClean="0">
                          <a:cs typeface="B Mitra" panose="00000400000000000000" pitchFamily="2" charset="-78"/>
                        </a:rPr>
                        <a:t>کاليفرنيا</a:t>
                      </a:r>
                      <a:endParaRPr lang="en-US" sz="4400" b="1" dirty="0">
                        <a:cs typeface="B Mitra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4400" b="1" dirty="0" smtClean="0">
                          <a:cs typeface="B Mitra" panose="00000400000000000000" pitchFamily="2" charset="-78"/>
                        </a:rPr>
                        <a:t>1</a:t>
                      </a:r>
                      <a:endParaRPr lang="en-US" sz="4400" b="1" dirty="0">
                        <a:cs typeface="B Mitra" panose="00000400000000000000" pitchFamily="2" charset="-78"/>
                      </a:endParaRPr>
                    </a:p>
                  </a:txBody>
                  <a:tcPr/>
                </a:tc>
              </a:tr>
              <a:tr h="689219">
                <a:tc>
                  <a:txBody>
                    <a:bodyPr/>
                    <a:lstStyle/>
                    <a:p>
                      <a:pPr algn="ctr"/>
                      <a:r>
                        <a:rPr lang="fa-IR" sz="4400" b="0" dirty="0" smtClean="0">
                          <a:solidFill>
                            <a:schemeClr val="tx1"/>
                          </a:solidFill>
                          <a:cs typeface="B Mitra" panose="00000400000000000000" pitchFamily="2" charset="-78"/>
                        </a:rPr>
                        <a:t>564</a:t>
                      </a:r>
                      <a:endParaRPr lang="en-US" sz="4400" b="0" dirty="0">
                        <a:solidFill>
                          <a:schemeClr val="tx1"/>
                        </a:solidFill>
                        <a:cs typeface="B Mitra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sz="4400" b="1" dirty="0" smtClean="0">
                          <a:cs typeface="B Mitra" panose="00000400000000000000" pitchFamily="2" charset="-78"/>
                        </a:rPr>
                        <a:t>دانشگاه هاروارد</a:t>
                      </a:r>
                      <a:endParaRPr lang="en-US" sz="4400" b="1" dirty="0">
                        <a:cs typeface="B Mitra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4400" b="1" dirty="0" smtClean="0">
                          <a:cs typeface="B Mitra" panose="00000400000000000000" pitchFamily="2" charset="-78"/>
                        </a:rPr>
                        <a:t>2</a:t>
                      </a:r>
                      <a:endParaRPr lang="en-US" sz="4400" b="1" dirty="0">
                        <a:cs typeface="B Mitra" panose="00000400000000000000" pitchFamily="2" charset="-78"/>
                      </a:endParaRPr>
                    </a:p>
                  </a:txBody>
                  <a:tcPr/>
                </a:tc>
              </a:tr>
              <a:tr h="689219">
                <a:tc>
                  <a:txBody>
                    <a:bodyPr/>
                    <a:lstStyle/>
                    <a:p>
                      <a:pPr algn="ctr"/>
                      <a:r>
                        <a:rPr lang="fa-IR" sz="4400" b="0" dirty="0" smtClean="0">
                          <a:solidFill>
                            <a:schemeClr val="tx1"/>
                          </a:solidFill>
                          <a:cs typeface="B Mitra" panose="00000400000000000000" pitchFamily="2" charset="-78"/>
                        </a:rPr>
                        <a:t>494</a:t>
                      </a:r>
                      <a:endParaRPr lang="en-US" sz="4400" b="0" dirty="0">
                        <a:solidFill>
                          <a:schemeClr val="tx1"/>
                        </a:solidFill>
                        <a:cs typeface="B Mitra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4400" b="1" dirty="0" smtClean="0">
                          <a:cs typeface="B Mitra" panose="00000400000000000000" pitchFamily="2" charset="-78"/>
                        </a:rPr>
                        <a:t>دانشگاه آکسفورد</a:t>
                      </a:r>
                      <a:endParaRPr lang="en-US" sz="4400" b="1" dirty="0" smtClean="0">
                        <a:cs typeface="B Mitra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4400" b="1" dirty="0" smtClean="0">
                          <a:cs typeface="B Mitra" panose="00000400000000000000" pitchFamily="2" charset="-78"/>
                        </a:rPr>
                        <a:t>3</a:t>
                      </a:r>
                      <a:endParaRPr lang="en-US" sz="4400" b="1" dirty="0" smtClean="0">
                        <a:cs typeface="B Mitra" panose="00000400000000000000" pitchFamily="2" charset="-78"/>
                      </a:endParaRPr>
                    </a:p>
                  </a:txBody>
                  <a:tcPr/>
                </a:tc>
              </a:tr>
              <a:tr h="689219">
                <a:tc>
                  <a:txBody>
                    <a:bodyPr/>
                    <a:lstStyle/>
                    <a:p>
                      <a:pPr algn="ctr"/>
                      <a:r>
                        <a:rPr lang="fa-IR" sz="4400" b="0" dirty="0" smtClean="0">
                          <a:solidFill>
                            <a:schemeClr val="tx1"/>
                          </a:solidFill>
                          <a:cs typeface="B Mitra" panose="00000400000000000000" pitchFamily="2" charset="-78"/>
                        </a:rPr>
                        <a:t>693</a:t>
                      </a:r>
                      <a:endParaRPr lang="en-US" sz="4400" b="0" dirty="0">
                        <a:solidFill>
                          <a:schemeClr val="tx1"/>
                        </a:solidFill>
                        <a:cs typeface="B Mitra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sz="4400" b="1" dirty="0" smtClean="0">
                          <a:cs typeface="B Mitra" panose="00000400000000000000" pitchFamily="2" charset="-78"/>
                        </a:rPr>
                        <a:t>دانشگاه </a:t>
                      </a:r>
                      <a:r>
                        <a:rPr lang="fa-IR" sz="4400" b="1" dirty="0" err="1" smtClean="0">
                          <a:cs typeface="B Mitra" panose="00000400000000000000" pitchFamily="2" charset="-78"/>
                        </a:rPr>
                        <a:t>استفورد</a:t>
                      </a:r>
                      <a:endParaRPr lang="en-US" sz="4400" b="1" dirty="0">
                        <a:cs typeface="B Mitra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4400" b="1" dirty="0" smtClean="0">
                          <a:cs typeface="B Mitra" panose="00000400000000000000" pitchFamily="2" charset="-78"/>
                        </a:rPr>
                        <a:t>4</a:t>
                      </a:r>
                      <a:endParaRPr lang="en-US" sz="4400" b="1" dirty="0">
                        <a:cs typeface="B Mitra" panose="00000400000000000000" pitchFamily="2" charset="-78"/>
                      </a:endParaRPr>
                    </a:p>
                  </a:txBody>
                  <a:tcPr/>
                </a:tc>
              </a:tr>
              <a:tr h="689219">
                <a:tc>
                  <a:txBody>
                    <a:bodyPr/>
                    <a:lstStyle/>
                    <a:p>
                      <a:pPr algn="ctr"/>
                      <a:r>
                        <a:rPr lang="fa-IR" sz="4400" b="0" dirty="0" smtClean="0">
                          <a:solidFill>
                            <a:schemeClr val="tx1"/>
                          </a:solidFill>
                          <a:cs typeface="B Mitra" panose="00000400000000000000" pitchFamily="2" charset="-78"/>
                        </a:rPr>
                        <a:t>530</a:t>
                      </a:r>
                      <a:endParaRPr lang="en-US" sz="4400" b="0" dirty="0">
                        <a:solidFill>
                          <a:schemeClr val="tx1"/>
                        </a:solidFill>
                        <a:cs typeface="B Mitra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sz="4400" b="1" dirty="0" smtClean="0">
                          <a:cs typeface="B Mitra" panose="00000400000000000000" pitchFamily="2" charset="-78"/>
                        </a:rPr>
                        <a:t>دانشگاه </a:t>
                      </a:r>
                      <a:r>
                        <a:rPr lang="fa-IR" sz="4400" b="1" dirty="0" err="1" smtClean="0">
                          <a:cs typeface="B Mitra" panose="00000400000000000000" pitchFamily="2" charset="-78"/>
                        </a:rPr>
                        <a:t>کمبريج</a:t>
                      </a:r>
                      <a:endParaRPr lang="en-US" sz="4400" b="1" dirty="0">
                        <a:cs typeface="B Mitra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4400" b="1" dirty="0" smtClean="0">
                          <a:cs typeface="B Mitra" panose="00000400000000000000" pitchFamily="2" charset="-78"/>
                        </a:rPr>
                        <a:t>5</a:t>
                      </a:r>
                      <a:endParaRPr lang="en-US" sz="4400" b="1" dirty="0">
                        <a:cs typeface="B Mitra" panose="00000400000000000000" pitchFamily="2" charset="-78"/>
                      </a:endParaRPr>
                    </a:p>
                  </a:txBody>
                  <a:tcPr/>
                </a:tc>
              </a:tr>
              <a:tr h="689219">
                <a:tc>
                  <a:txBody>
                    <a:bodyPr/>
                    <a:lstStyle/>
                    <a:p>
                      <a:pPr algn="ctr"/>
                      <a:r>
                        <a:rPr lang="fa-IR" sz="4400" b="0" dirty="0" smtClean="0">
                          <a:solidFill>
                            <a:schemeClr val="tx1"/>
                          </a:solidFill>
                          <a:cs typeface="B Mitra" panose="00000400000000000000" pitchFamily="2" charset="-78"/>
                        </a:rPr>
                        <a:t>656</a:t>
                      </a:r>
                      <a:endParaRPr lang="en-US" sz="4400" b="0" dirty="0">
                        <a:solidFill>
                          <a:schemeClr val="tx1"/>
                        </a:solidFill>
                        <a:cs typeface="B Mitra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sz="4400" b="1" dirty="0" smtClean="0">
                          <a:cs typeface="B Mitra" panose="00000400000000000000" pitchFamily="2" charset="-78"/>
                        </a:rPr>
                        <a:t>دانشگاه </a:t>
                      </a:r>
                      <a:r>
                        <a:rPr lang="en-US" sz="4400" b="1" dirty="0" smtClean="0">
                          <a:latin typeface="Calibri" panose="020F0502020204030204" pitchFamily="34" charset="0"/>
                          <a:cs typeface="B Mitra" panose="00000400000000000000" pitchFamily="2" charset="-78"/>
                        </a:rPr>
                        <a:t>MIT</a:t>
                      </a:r>
                      <a:endParaRPr lang="en-US" sz="4400" b="1" dirty="0">
                        <a:latin typeface="Calibri" panose="020F0502020204030204" pitchFamily="34" charset="0"/>
                        <a:cs typeface="B Mitra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4400" b="1" dirty="0" smtClean="0">
                          <a:cs typeface="B Mitra" panose="00000400000000000000" pitchFamily="2" charset="-78"/>
                        </a:rPr>
                        <a:t>6</a:t>
                      </a:r>
                      <a:endParaRPr lang="en-US" sz="4400" b="1" dirty="0">
                        <a:cs typeface="B Mitra" panose="00000400000000000000" pitchFamily="2" charset="-78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 rot="16200000">
            <a:off x="-2359404" y="3839614"/>
            <a:ext cx="51097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000" dirty="0" smtClean="0">
                <a:cs typeface="B Mitra" panose="00000400000000000000" pitchFamily="2" charset="-78"/>
              </a:rPr>
              <a:t>استخراج شده از</a:t>
            </a:r>
            <a:r>
              <a:rPr lang="en-US" sz="2000" dirty="0" smtClean="0">
                <a:cs typeface="B Mitra" panose="00000400000000000000" pitchFamily="2" charset="-78"/>
              </a:rPr>
              <a:t> </a:t>
            </a:r>
            <a:r>
              <a:rPr lang="en-US" sz="2000" dirty="0" smtClean="0">
                <a:latin typeface="Calibri" panose="020F0502020204030204" pitchFamily="34" charset="0"/>
                <a:cs typeface="B Mitra" panose="00000400000000000000" pitchFamily="2" charset="-78"/>
              </a:rPr>
              <a:t>Scopus </a:t>
            </a:r>
            <a:r>
              <a:rPr lang="fa-IR" sz="2000" dirty="0" smtClean="0">
                <a:cs typeface="B Mitra" panose="00000400000000000000" pitchFamily="2" charset="-78"/>
              </a:rPr>
              <a:t>در </a:t>
            </a:r>
            <a:r>
              <a:rPr lang="fa-IR" sz="2000" dirty="0" err="1" smtClean="0">
                <a:cs typeface="B Mitra" panose="00000400000000000000" pitchFamily="2" charset="-78"/>
              </a:rPr>
              <a:t>تاريخ</a:t>
            </a:r>
            <a:r>
              <a:rPr lang="fa-IR" sz="2000" dirty="0" smtClean="0">
                <a:cs typeface="B Mitra" panose="00000400000000000000" pitchFamily="2" charset="-78"/>
              </a:rPr>
              <a:t> 3 ماه </a:t>
            </a:r>
            <a:r>
              <a:rPr lang="en-US" sz="2000" dirty="0" smtClean="0">
                <a:latin typeface="Calibri" panose="020F0502020204030204" pitchFamily="34" charset="0"/>
                <a:cs typeface="B Mitra" panose="00000400000000000000" pitchFamily="2" charset="-78"/>
              </a:rPr>
              <a:t>February</a:t>
            </a:r>
            <a:r>
              <a:rPr lang="fa-IR" sz="2000" dirty="0" smtClean="0">
                <a:latin typeface="Calibri" panose="020F0502020204030204" pitchFamily="34" charset="0"/>
                <a:cs typeface="B Mitra" panose="00000400000000000000" pitchFamily="2" charset="-78"/>
              </a:rPr>
              <a:t> </a:t>
            </a:r>
            <a:r>
              <a:rPr lang="fa-IR" sz="2000" dirty="0" smtClean="0">
                <a:cs typeface="B Mitra" panose="00000400000000000000" pitchFamily="2" charset="-78"/>
              </a:rPr>
              <a:t>سال 2015</a:t>
            </a:r>
            <a:endParaRPr lang="en-US" sz="2000" dirty="0"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4605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463" y="-283662"/>
            <a:ext cx="8229600" cy="1747664"/>
          </a:xfrm>
        </p:spPr>
        <p:txBody>
          <a:bodyPr>
            <a:noAutofit/>
          </a:bodyPr>
          <a:lstStyle/>
          <a:p>
            <a:pPr algn="ctr" rtl="1"/>
            <a:r>
              <a:rPr lang="fa-IR" sz="4000" b="1" dirty="0">
                <a:cs typeface="B Mitra" pitchFamily="2" charset="-78"/>
              </a:rPr>
              <a:t>دانشگاه‌های </a:t>
            </a:r>
            <a:r>
              <a:rPr lang="fa-IR" sz="4000" b="1" dirty="0">
                <a:solidFill>
                  <a:srgbClr val="FF0000"/>
                </a:solidFill>
                <a:cs typeface="B Mitra" pitchFamily="2" charset="-78"/>
              </a:rPr>
              <a:t>برتر</a:t>
            </a:r>
            <a:r>
              <a:rPr lang="fa-IR" sz="4000" b="1" dirty="0">
                <a:cs typeface="B Mitra" pitchFamily="2" charset="-78"/>
              </a:rPr>
              <a:t> </a:t>
            </a:r>
            <a:r>
              <a:rPr lang="fa-IR" sz="4000" b="1" dirty="0" smtClean="0">
                <a:solidFill>
                  <a:srgbClr val="FF0000"/>
                </a:solidFill>
                <a:cs typeface="B Mitra" pitchFamily="2" charset="-78"/>
              </a:rPr>
              <a:t>آسيا </a:t>
            </a:r>
            <a:r>
              <a:rPr lang="fa-IR" sz="4000" b="1" dirty="0" smtClean="0">
                <a:cs typeface="B Mitra" pitchFamily="2" charset="-78"/>
              </a:rPr>
              <a:t>و </a:t>
            </a:r>
            <a:r>
              <a:rPr lang="fa-IR" sz="4000" b="1" dirty="0">
                <a:cs typeface="B Mitra" pitchFamily="2" charset="-78"/>
              </a:rPr>
              <a:t>شاخص</a:t>
            </a:r>
            <a:br>
              <a:rPr lang="fa-IR" sz="4000" b="1" dirty="0">
                <a:cs typeface="B Mitra" pitchFamily="2" charset="-78"/>
              </a:rPr>
            </a:br>
            <a:r>
              <a:rPr lang="fa-IR" sz="4000" b="1" dirty="0">
                <a:cs typeface="B Mitra" pitchFamily="2" charset="-78"/>
              </a:rPr>
              <a:t> </a:t>
            </a:r>
            <a:r>
              <a:rPr lang="en-US" sz="4000" b="1" dirty="0">
                <a:solidFill>
                  <a:srgbClr val="FF0000"/>
                </a:solidFill>
                <a:cs typeface="B Mitra" pitchFamily="2" charset="-78"/>
              </a:rPr>
              <a:t>H-Index</a:t>
            </a:r>
            <a:r>
              <a:rPr lang="en-US" sz="4000" b="1" dirty="0">
                <a:cs typeface="B Mitra" pitchFamily="2" charset="-78"/>
              </a:rPr>
              <a:t> </a:t>
            </a:r>
            <a:r>
              <a:rPr lang="fa-IR" sz="4000" b="1" dirty="0">
                <a:cs typeface="B Mitra" pitchFamily="2" charset="-78"/>
              </a:rPr>
              <a:t> </a:t>
            </a:r>
            <a:r>
              <a:rPr lang="fa-IR" sz="4000" b="1" dirty="0" err="1" smtClean="0">
                <a:cs typeface="B Mitra" pitchFamily="2" charset="-78"/>
              </a:rPr>
              <a:t>آن‌ها</a:t>
            </a:r>
            <a:r>
              <a:rPr lang="fa-IR" sz="4000" b="1" dirty="0" smtClean="0">
                <a:cs typeface="B Mitra" pitchFamily="2" charset="-78"/>
              </a:rPr>
              <a:t> در </a:t>
            </a:r>
            <a:r>
              <a:rPr lang="en-US" sz="4000" b="1" dirty="0">
                <a:cs typeface="B Mitra" pitchFamily="2" charset="-78"/>
              </a:rPr>
              <a:t>Scopus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3949846"/>
              </p:ext>
            </p:extLst>
          </p:nvPr>
        </p:nvGraphicFramePr>
        <p:xfrm>
          <a:off x="0" y="1484787"/>
          <a:ext cx="9144000" cy="7528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4800"/>
                <a:gridCol w="5283200"/>
                <a:gridCol w="1016000"/>
              </a:tblGrid>
              <a:tr h="729967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FF0000"/>
                          </a:solidFill>
                          <a:cs typeface="B Mitra" panose="00000400000000000000" pitchFamily="2" charset="-78"/>
                        </a:rPr>
                        <a:t>H-Index</a:t>
                      </a:r>
                      <a:endParaRPr lang="en-US" sz="2800" dirty="0">
                        <a:solidFill>
                          <a:srgbClr val="FF0000"/>
                        </a:solidFill>
                        <a:cs typeface="B Mitra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800" dirty="0" smtClean="0">
                          <a:solidFill>
                            <a:srgbClr val="FF0000"/>
                          </a:solidFill>
                          <a:cs typeface="B Mitra" panose="00000400000000000000" pitchFamily="2" charset="-78"/>
                        </a:rPr>
                        <a:t>نام</a:t>
                      </a:r>
                      <a:r>
                        <a:rPr lang="fa-IR" sz="2800" baseline="0" dirty="0" smtClean="0">
                          <a:solidFill>
                            <a:srgbClr val="FF0000"/>
                          </a:solidFill>
                          <a:cs typeface="B Mitra" panose="00000400000000000000" pitchFamily="2" charset="-78"/>
                        </a:rPr>
                        <a:t> دانشگاه</a:t>
                      </a:r>
                      <a:endParaRPr lang="en-US" sz="2800" dirty="0">
                        <a:solidFill>
                          <a:srgbClr val="FF0000"/>
                        </a:solidFill>
                        <a:cs typeface="B Mitra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800" dirty="0" smtClean="0">
                          <a:solidFill>
                            <a:srgbClr val="FF0000"/>
                          </a:solidFill>
                          <a:cs typeface="B Mitra" panose="00000400000000000000" pitchFamily="2" charset="-78"/>
                        </a:rPr>
                        <a:t>رتبه</a:t>
                      </a:r>
                      <a:endParaRPr lang="en-US" sz="2800" dirty="0">
                        <a:solidFill>
                          <a:srgbClr val="FF0000"/>
                        </a:solidFill>
                        <a:cs typeface="B Mitra" panose="00000400000000000000" pitchFamily="2" charset="-78"/>
                      </a:endParaRPr>
                    </a:p>
                  </a:txBody>
                  <a:tcPr/>
                </a:tc>
              </a:tr>
              <a:tr h="729967">
                <a:tc>
                  <a:txBody>
                    <a:bodyPr/>
                    <a:lstStyle/>
                    <a:p>
                      <a:pPr algn="ctr"/>
                      <a:r>
                        <a:rPr lang="fa-IR" sz="4400" b="1" dirty="0" smtClean="0">
                          <a:solidFill>
                            <a:schemeClr val="tx1"/>
                          </a:solidFill>
                          <a:cs typeface="B Mitra" panose="00000400000000000000" pitchFamily="2" charset="-78"/>
                        </a:rPr>
                        <a:t>425</a:t>
                      </a:r>
                      <a:endParaRPr lang="en-US" sz="4400" b="1" dirty="0">
                        <a:solidFill>
                          <a:schemeClr val="tx1"/>
                        </a:solidFill>
                        <a:cs typeface="B Mitra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sz="4400" b="1" dirty="0" smtClean="0">
                          <a:cs typeface="B Mitra" panose="00000400000000000000" pitchFamily="2" charset="-78"/>
                        </a:rPr>
                        <a:t>دانشگاه </a:t>
                      </a:r>
                      <a:r>
                        <a:rPr lang="fa-IR" sz="4400" b="1" dirty="0" err="1" smtClean="0">
                          <a:cs typeface="B Mitra" panose="00000400000000000000" pitchFamily="2" charset="-78"/>
                        </a:rPr>
                        <a:t>توکيو</a:t>
                      </a:r>
                      <a:endParaRPr lang="en-US" sz="4400" b="1" dirty="0">
                        <a:cs typeface="B Mitra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4400" b="1" dirty="0" smtClean="0">
                          <a:cs typeface="B Mitra" panose="00000400000000000000" pitchFamily="2" charset="-78"/>
                        </a:rPr>
                        <a:t>1</a:t>
                      </a:r>
                      <a:endParaRPr lang="en-US" sz="4400" b="1" dirty="0">
                        <a:cs typeface="B Mitra" panose="00000400000000000000" pitchFamily="2" charset="-78"/>
                      </a:endParaRPr>
                    </a:p>
                  </a:txBody>
                  <a:tcPr/>
                </a:tc>
              </a:tr>
              <a:tr h="729967">
                <a:tc>
                  <a:txBody>
                    <a:bodyPr/>
                    <a:lstStyle/>
                    <a:p>
                      <a:pPr algn="ctr"/>
                      <a:r>
                        <a:rPr lang="fa-IR" sz="4400" b="1" dirty="0" smtClean="0">
                          <a:solidFill>
                            <a:schemeClr val="tx1"/>
                          </a:solidFill>
                          <a:cs typeface="B Mitra" panose="00000400000000000000" pitchFamily="2" charset="-78"/>
                        </a:rPr>
                        <a:t>283</a:t>
                      </a:r>
                      <a:endParaRPr lang="en-US" sz="4400" b="1" dirty="0">
                        <a:solidFill>
                          <a:schemeClr val="tx1"/>
                        </a:solidFill>
                        <a:cs typeface="B Mitra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sz="4400" b="1" dirty="0" smtClean="0">
                          <a:cs typeface="B Mitra" panose="00000400000000000000" pitchFamily="2" charset="-78"/>
                        </a:rPr>
                        <a:t>دانشگاه ملی سنگاپور</a:t>
                      </a:r>
                      <a:endParaRPr lang="en-US" sz="4400" b="1" dirty="0">
                        <a:cs typeface="B Mitra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4400" b="1" dirty="0" smtClean="0">
                          <a:cs typeface="B Mitra" panose="00000400000000000000" pitchFamily="2" charset="-78"/>
                        </a:rPr>
                        <a:t>2</a:t>
                      </a:r>
                      <a:endParaRPr lang="en-US" sz="4400" b="1" dirty="0">
                        <a:cs typeface="B Mitra" panose="00000400000000000000" pitchFamily="2" charset="-78"/>
                      </a:endParaRPr>
                    </a:p>
                  </a:txBody>
                  <a:tcPr/>
                </a:tc>
              </a:tr>
              <a:tr h="729967">
                <a:tc>
                  <a:txBody>
                    <a:bodyPr/>
                    <a:lstStyle/>
                    <a:p>
                      <a:pPr algn="ctr"/>
                      <a:r>
                        <a:rPr lang="fa-IR" sz="4400" b="1" dirty="0" smtClean="0">
                          <a:solidFill>
                            <a:schemeClr val="tx1"/>
                          </a:solidFill>
                          <a:cs typeface="B Mitra" panose="00000400000000000000" pitchFamily="2" charset="-78"/>
                        </a:rPr>
                        <a:t>253</a:t>
                      </a:r>
                      <a:endParaRPr lang="en-US" sz="4400" b="1" dirty="0">
                        <a:solidFill>
                          <a:schemeClr val="tx1"/>
                        </a:solidFill>
                        <a:cs typeface="B Mitra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4400" b="1" dirty="0" smtClean="0">
                          <a:cs typeface="B Mitra" panose="00000400000000000000" pitchFamily="2" charset="-78"/>
                        </a:rPr>
                        <a:t>دانشگاه </a:t>
                      </a:r>
                      <a:r>
                        <a:rPr lang="fa-IR" sz="4400" b="1" dirty="0" err="1" smtClean="0">
                          <a:cs typeface="B Mitra" panose="00000400000000000000" pitchFamily="2" charset="-78"/>
                        </a:rPr>
                        <a:t>هنگ‌کنگ</a:t>
                      </a:r>
                      <a:endParaRPr lang="en-US" sz="4400" b="1" dirty="0" smtClean="0">
                        <a:cs typeface="B Mitra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4400" b="1" dirty="0" smtClean="0">
                          <a:cs typeface="B Mitra" panose="00000400000000000000" pitchFamily="2" charset="-78"/>
                        </a:rPr>
                        <a:t>3</a:t>
                      </a:r>
                      <a:endParaRPr lang="en-US" sz="4400" b="1" dirty="0" smtClean="0">
                        <a:cs typeface="B Mitra" panose="00000400000000000000" pitchFamily="2" charset="-78"/>
                      </a:endParaRPr>
                    </a:p>
                  </a:txBody>
                  <a:tcPr/>
                </a:tc>
              </a:tr>
              <a:tr h="729967">
                <a:tc>
                  <a:txBody>
                    <a:bodyPr/>
                    <a:lstStyle/>
                    <a:p>
                      <a:pPr algn="ctr"/>
                      <a:r>
                        <a:rPr lang="fa-IR" sz="4400" b="1" dirty="0" smtClean="0">
                          <a:solidFill>
                            <a:schemeClr val="tx1"/>
                          </a:solidFill>
                          <a:cs typeface="B Mitra" panose="00000400000000000000" pitchFamily="2" charset="-78"/>
                        </a:rPr>
                        <a:t>226</a:t>
                      </a:r>
                      <a:endParaRPr lang="en-US" sz="4400" b="1" dirty="0">
                        <a:solidFill>
                          <a:schemeClr val="tx1"/>
                        </a:solidFill>
                        <a:cs typeface="B Mitra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sz="4400" b="1" dirty="0" smtClean="0">
                          <a:cs typeface="B Mitra" panose="00000400000000000000" pitchFamily="2" charset="-78"/>
                        </a:rPr>
                        <a:t>دانشگاه پکن</a:t>
                      </a:r>
                      <a:endParaRPr lang="en-US" sz="4400" b="1" dirty="0">
                        <a:cs typeface="B Mitra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4400" b="1" dirty="0" smtClean="0">
                          <a:cs typeface="B Mitra" panose="00000400000000000000" pitchFamily="2" charset="-78"/>
                        </a:rPr>
                        <a:t>4</a:t>
                      </a:r>
                      <a:endParaRPr lang="en-US" sz="4400" b="1" dirty="0">
                        <a:cs typeface="B Mitra" panose="00000400000000000000" pitchFamily="2" charset="-78"/>
                      </a:endParaRPr>
                    </a:p>
                  </a:txBody>
                  <a:tcPr/>
                </a:tc>
              </a:tr>
              <a:tr h="729967">
                <a:tc>
                  <a:txBody>
                    <a:bodyPr/>
                    <a:lstStyle/>
                    <a:p>
                      <a:pPr algn="ctr"/>
                      <a:r>
                        <a:rPr lang="fa-IR" sz="4400" b="1" dirty="0" smtClean="0">
                          <a:solidFill>
                            <a:schemeClr val="tx1"/>
                          </a:solidFill>
                          <a:cs typeface="B Mitra" panose="00000400000000000000" pitchFamily="2" charset="-78"/>
                        </a:rPr>
                        <a:t>231</a:t>
                      </a:r>
                      <a:endParaRPr lang="en-US" sz="4400" b="1" dirty="0">
                        <a:solidFill>
                          <a:schemeClr val="tx1"/>
                        </a:solidFill>
                        <a:cs typeface="B Mitra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sz="4400" b="1" dirty="0" smtClean="0">
                          <a:cs typeface="B Mitra" panose="00000400000000000000" pitchFamily="2" charset="-78"/>
                        </a:rPr>
                        <a:t>دانشگاه </a:t>
                      </a:r>
                      <a:r>
                        <a:rPr lang="fa-IR" sz="4400" b="1" dirty="0" err="1" smtClean="0">
                          <a:cs typeface="B Mitra" panose="00000400000000000000" pitchFamily="2" charset="-78"/>
                        </a:rPr>
                        <a:t>تسينگ</a:t>
                      </a:r>
                      <a:r>
                        <a:rPr lang="fa-IR" sz="4400" b="1" dirty="0" smtClean="0">
                          <a:cs typeface="B Mitra" panose="00000400000000000000" pitchFamily="2" charset="-78"/>
                        </a:rPr>
                        <a:t> هوا</a:t>
                      </a:r>
                      <a:endParaRPr lang="en-US" sz="4400" b="1" dirty="0">
                        <a:cs typeface="B Mitra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4400" b="1" dirty="0" smtClean="0">
                          <a:cs typeface="B Mitra" panose="00000400000000000000" pitchFamily="2" charset="-78"/>
                        </a:rPr>
                        <a:t>5</a:t>
                      </a:r>
                      <a:endParaRPr lang="en-US" sz="4400" b="1" dirty="0">
                        <a:cs typeface="B Mitra" panose="00000400000000000000" pitchFamily="2" charset="-78"/>
                      </a:endParaRPr>
                    </a:p>
                  </a:txBody>
                  <a:tcPr/>
                </a:tc>
              </a:tr>
              <a:tr h="729967">
                <a:tc>
                  <a:txBody>
                    <a:bodyPr/>
                    <a:lstStyle/>
                    <a:p>
                      <a:pPr algn="ctr"/>
                      <a:r>
                        <a:rPr lang="fa-IR" sz="4400" b="1" dirty="0" smtClean="0">
                          <a:solidFill>
                            <a:schemeClr val="tx1"/>
                          </a:solidFill>
                          <a:cs typeface="B Mitra" panose="00000400000000000000" pitchFamily="2" charset="-78"/>
                        </a:rPr>
                        <a:t>268</a:t>
                      </a:r>
                      <a:endParaRPr lang="en-US" sz="4400" b="1" dirty="0">
                        <a:solidFill>
                          <a:schemeClr val="tx1"/>
                        </a:solidFill>
                        <a:cs typeface="B Mitra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sz="4400" b="1" dirty="0" smtClean="0">
                          <a:cs typeface="B Mitra" panose="00000400000000000000" pitchFamily="2" charset="-78"/>
                        </a:rPr>
                        <a:t>دانشگاه ملی سئول</a:t>
                      </a:r>
                      <a:endParaRPr lang="en-US" sz="4400" b="1" dirty="0">
                        <a:latin typeface="Calibri" panose="020F0502020204030204" pitchFamily="34" charset="0"/>
                        <a:cs typeface="B Mitra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4400" b="1" dirty="0" smtClean="0">
                          <a:cs typeface="B Mitra" panose="00000400000000000000" pitchFamily="2" charset="-78"/>
                        </a:rPr>
                        <a:t>6</a:t>
                      </a:r>
                      <a:endParaRPr lang="en-US" sz="4400" b="1" dirty="0">
                        <a:cs typeface="B Mitra" panose="00000400000000000000" pitchFamily="2" charset="-78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 rot="16200000">
            <a:off x="-2359404" y="3839614"/>
            <a:ext cx="51097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000" dirty="0" smtClean="0">
                <a:cs typeface="B Mitra" panose="00000400000000000000" pitchFamily="2" charset="-78"/>
              </a:rPr>
              <a:t>استخراج شده از</a:t>
            </a:r>
            <a:r>
              <a:rPr lang="en-US" sz="2000" dirty="0" smtClean="0">
                <a:cs typeface="B Mitra" panose="00000400000000000000" pitchFamily="2" charset="-78"/>
              </a:rPr>
              <a:t> </a:t>
            </a:r>
            <a:r>
              <a:rPr lang="en-US" sz="2000" dirty="0" smtClean="0">
                <a:latin typeface="Calibri" panose="020F0502020204030204" pitchFamily="34" charset="0"/>
                <a:cs typeface="B Mitra" panose="00000400000000000000" pitchFamily="2" charset="-78"/>
              </a:rPr>
              <a:t>Scopus </a:t>
            </a:r>
            <a:r>
              <a:rPr lang="fa-IR" sz="2000" dirty="0" smtClean="0">
                <a:cs typeface="B Mitra" panose="00000400000000000000" pitchFamily="2" charset="-78"/>
              </a:rPr>
              <a:t>در </a:t>
            </a:r>
            <a:r>
              <a:rPr lang="fa-IR" sz="2000" dirty="0" err="1" smtClean="0">
                <a:cs typeface="B Mitra" panose="00000400000000000000" pitchFamily="2" charset="-78"/>
              </a:rPr>
              <a:t>تاريخ</a:t>
            </a:r>
            <a:r>
              <a:rPr lang="fa-IR" sz="2000" dirty="0" smtClean="0">
                <a:cs typeface="B Mitra" panose="00000400000000000000" pitchFamily="2" charset="-78"/>
              </a:rPr>
              <a:t> 3 ماه </a:t>
            </a:r>
            <a:r>
              <a:rPr lang="en-US" sz="2000" dirty="0" smtClean="0">
                <a:latin typeface="Calibri" panose="020F0502020204030204" pitchFamily="34" charset="0"/>
                <a:cs typeface="B Mitra" panose="00000400000000000000" pitchFamily="2" charset="-78"/>
              </a:rPr>
              <a:t>February</a:t>
            </a:r>
            <a:r>
              <a:rPr lang="fa-IR" sz="2000" dirty="0" smtClean="0">
                <a:latin typeface="Calibri" panose="020F0502020204030204" pitchFamily="34" charset="0"/>
                <a:cs typeface="B Mitra" panose="00000400000000000000" pitchFamily="2" charset="-78"/>
              </a:rPr>
              <a:t> </a:t>
            </a:r>
            <a:r>
              <a:rPr lang="fa-IR" sz="2000" dirty="0" smtClean="0">
                <a:cs typeface="B Mitra" panose="00000400000000000000" pitchFamily="2" charset="-78"/>
              </a:rPr>
              <a:t>سال 2015</a:t>
            </a:r>
            <a:endParaRPr lang="en-US" sz="2000" dirty="0"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47258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7391400" cy="990600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15 Top Countries Collaborated in Biomedical Iranian Documents, 2014</a:t>
            </a:r>
            <a:endParaRPr lang="en-US" sz="2800" dirty="0"/>
          </a:p>
        </p:txBody>
      </p:sp>
      <p:pic>
        <p:nvPicPr>
          <p:cNvPr id="5" name="Picture 7" descr="http://library.uthscsa.edu/wp-content/uploads/2013/07/scop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0" y="0"/>
            <a:ext cx="1524000" cy="1524000"/>
          </a:xfrm>
          <a:prstGeom prst="rect">
            <a:avLst/>
          </a:prstGeom>
          <a:noFill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1676400"/>
            <a:ext cx="8001000" cy="4779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453" y="730918"/>
            <a:ext cx="8229600" cy="1028700"/>
          </a:xfrm>
        </p:spPr>
        <p:txBody>
          <a:bodyPr/>
          <a:lstStyle/>
          <a:p>
            <a:r>
              <a:rPr lang="fa-IR" dirty="0" smtClean="0"/>
              <a:t>چگونه مي‌توان توسعه علمي و فنآوري را تقويت نمود؟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16569" y="1759618"/>
            <a:ext cx="8566484" cy="37394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 fontAlgn="base">
              <a:spcAft>
                <a:spcPct val="0"/>
              </a:spcAft>
              <a:buFontTx/>
              <a:buAutoNum type="arabicParenR"/>
            </a:pPr>
            <a:r>
              <a:rPr lang="fa-IR" sz="2400" b="1" dirty="0">
                <a:solidFill>
                  <a:srgbClr val="000000"/>
                </a:solidFill>
                <a:cs typeface="B Nazanin"/>
              </a:rPr>
              <a:t>نيروني انساني متخصص و آماده كار</a:t>
            </a:r>
          </a:p>
          <a:p>
            <a:pPr lvl="1" algn="just" rtl="1" fontAlgn="base">
              <a:spcAft>
                <a:spcPct val="0"/>
              </a:spcAft>
              <a:buFontTx/>
              <a:buChar char="-"/>
            </a:pPr>
            <a:r>
              <a:rPr lang="fa-IR" sz="2100" b="1" dirty="0">
                <a:solidFill>
                  <a:schemeClr val="bg2">
                    <a:lumMod val="60000"/>
                    <a:lumOff val="40000"/>
                  </a:schemeClr>
                </a:solidFill>
                <a:cs typeface="B Nazanin"/>
              </a:rPr>
              <a:t>به حد كافي داريم ولي متأسفانه اكثر آنها مجبور به مهاجرت مي‌شوند</a:t>
            </a:r>
          </a:p>
          <a:p>
            <a:pPr lvl="1" algn="just" rtl="1" fontAlgn="base">
              <a:spcAft>
                <a:spcPct val="0"/>
              </a:spcAft>
            </a:pPr>
            <a:endParaRPr lang="fa-IR" sz="2400" b="1" dirty="0">
              <a:solidFill>
                <a:srgbClr val="000000"/>
              </a:solidFill>
              <a:cs typeface="B Nazanin"/>
            </a:endParaRPr>
          </a:p>
          <a:p>
            <a:pPr algn="just" rtl="1" fontAlgn="base">
              <a:spcAft>
                <a:spcPct val="0"/>
              </a:spcAft>
              <a:buFontTx/>
              <a:buAutoNum type="arabicParenR"/>
            </a:pPr>
            <a:r>
              <a:rPr lang="fa-IR" sz="2400" b="1" dirty="0">
                <a:solidFill>
                  <a:srgbClr val="000000"/>
                </a:solidFill>
                <a:cs typeface="B Nazanin"/>
              </a:rPr>
              <a:t>محيط امن و با ثبات اقتصادي و سياسي و حاكميت جو اعتماد و شاداب و تشويق كننده براي حفظ نخبگان</a:t>
            </a:r>
          </a:p>
          <a:p>
            <a:pPr algn="just" rtl="1" fontAlgn="base">
              <a:spcAft>
                <a:spcPct val="0"/>
              </a:spcAft>
              <a:buFontTx/>
              <a:buAutoNum type="arabicParenR"/>
            </a:pPr>
            <a:endParaRPr lang="fa-IR" sz="2400" b="1" dirty="0">
              <a:solidFill>
                <a:srgbClr val="000000"/>
              </a:solidFill>
              <a:cs typeface="B Nazanin"/>
            </a:endParaRPr>
          </a:p>
          <a:p>
            <a:pPr algn="just" rtl="1" fontAlgn="base">
              <a:spcAft>
                <a:spcPct val="0"/>
              </a:spcAft>
              <a:buFontTx/>
              <a:buAutoNum type="arabicParenR"/>
            </a:pPr>
            <a:r>
              <a:rPr lang="fa-IR" sz="2400" b="1" dirty="0">
                <a:solidFill>
                  <a:srgbClr val="000000"/>
                </a:solidFill>
                <a:cs typeface="B Nazanin"/>
              </a:rPr>
              <a:t>سپردن امور سرپرستي و اجرايي به دانشمندان و محققين برتر كشور و اعتماد نمودن به آنها</a:t>
            </a:r>
          </a:p>
          <a:p>
            <a:pPr algn="just" rtl="1" fontAlgn="base">
              <a:spcAft>
                <a:spcPct val="0"/>
              </a:spcAft>
              <a:buFontTx/>
              <a:buAutoNum type="arabicParenR"/>
            </a:pPr>
            <a:endParaRPr lang="fa-IR" sz="2400" b="1" dirty="0">
              <a:solidFill>
                <a:srgbClr val="000000"/>
              </a:solidFill>
              <a:cs typeface="B Nazanin"/>
            </a:endParaRPr>
          </a:p>
          <a:p>
            <a:pPr algn="just" rtl="1" fontAlgn="base">
              <a:spcAft>
                <a:spcPct val="0"/>
              </a:spcAft>
              <a:buFontTx/>
              <a:buAutoNum type="arabicParenR"/>
            </a:pPr>
            <a:r>
              <a:rPr lang="fa-IR" sz="2400" b="1" dirty="0">
                <a:solidFill>
                  <a:srgbClr val="000000"/>
                </a:solidFill>
                <a:cs typeface="B Nazanin"/>
              </a:rPr>
              <a:t>تأمين بودجه و حمايت مالي از پژوهش و توسعه علمي</a:t>
            </a:r>
            <a:endParaRPr lang="en-US" sz="2400" b="1" dirty="0">
              <a:solidFill>
                <a:srgbClr val="000000"/>
              </a:solidFill>
              <a:cs typeface="B Nazanin"/>
            </a:endParaRPr>
          </a:p>
        </p:txBody>
      </p:sp>
    </p:spTree>
    <p:extLst>
      <p:ext uri="{BB962C8B-B14F-4D97-AF65-F5344CB8AC3E}">
        <p14:creationId xmlns:p14="http://schemas.microsoft.com/office/powerpoint/2010/main" val="1991330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360652" y="0"/>
            <a:ext cx="8856662" cy="1371600"/>
          </a:xfrm>
        </p:spPr>
        <p:txBody>
          <a:bodyPr>
            <a:normAutofit fontScale="90000"/>
          </a:bodyPr>
          <a:lstStyle/>
          <a:p>
            <a:pPr algn="ctr" rtl="1"/>
            <a:r>
              <a:rPr lang="fa-IR" altLang="en-US" sz="4000" b="1" dirty="0" smtClean="0">
                <a:cs typeface="Mitra" panose="00000400000000000000" pitchFamily="2" charset="-78"/>
              </a:rPr>
              <a:t>تعداد دانشمندان </a:t>
            </a:r>
            <a:r>
              <a:rPr lang="fa-IR" altLang="en-US" sz="4000" b="1" dirty="0" smtClean="0">
                <a:solidFill>
                  <a:srgbClr val="FF0000"/>
                </a:solidFill>
                <a:cs typeface="Mitra" panose="00000400000000000000" pitchFamily="2" charset="-78"/>
              </a:rPr>
              <a:t>1% برتر </a:t>
            </a:r>
            <a:r>
              <a:rPr lang="fa-IR" altLang="en-US" sz="4000" b="1" dirty="0" err="1" smtClean="0">
                <a:solidFill>
                  <a:srgbClr val="FF0000"/>
                </a:solidFill>
                <a:cs typeface="Mitra" panose="00000400000000000000" pitchFamily="2" charset="-78"/>
              </a:rPr>
              <a:t>دنيا</a:t>
            </a:r>
            <a:r>
              <a:rPr lang="fa-IR" altLang="en-US" sz="4000" b="1" dirty="0" smtClean="0">
                <a:solidFill>
                  <a:srgbClr val="FF0000"/>
                </a:solidFill>
                <a:cs typeface="Mitra" panose="00000400000000000000" pitchFamily="2" charset="-78"/>
              </a:rPr>
              <a:t> </a:t>
            </a:r>
            <a:r>
              <a:rPr lang="fa-IR" altLang="en-US" sz="4000" b="1" dirty="0" smtClean="0">
                <a:cs typeface="Mitra" panose="00000400000000000000" pitchFamily="2" charset="-78"/>
              </a:rPr>
              <a:t>و </a:t>
            </a:r>
            <a:r>
              <a:rPr lang="fa-IR" altLang="en-US" sz="4000" b="1" dirty="0" err="1" smtClean="0">
                <a:solidFill>
                  <a:srgbClr val="FF0000"/>
                </a:solidFill>
                <a:cs typeface="Mitra" panose="00000400000000000000" pitchFamily="2" charset="-78"/>
              </a:rPr>
              <a:t>ايران</a:t>
            </a:r>
            <a:r>
              <a:rPr lang="fa-IR" altLang="en-US" sz="4000" b="1" dirty="0" smtClean="0">
                <a:solidFill>
                  <a:srgbClr val="FF0000"/>
                </a:solidFill>
                <a:cs typeface="Mitra" panose="00000400000000000000" pitchFamily="2" charset="-78"/>
              </a:rPr>
              <a:t> </a:t>
            </a:r>
            <a:r>
              <a:rPr lang="fa-IR" altLang="en-US" sz="4000" b="1" dirty="0" smtClean="0">
                <a:cs typeface="Mitra" panose="00000400000000000000" pitchFamily="2" charset="-78"/>
              </a:rPr>
              <a:t>در نظام </a:t>
            </a:r>
            <a:r>
              <a:rPr lang="fa-IR" altLang="en-US" sz="4000" b="1" dirty="0" err="1" smtClean="0">
                <a:cs typeface="Mitra" panose="00000400000000000000" pitchFamily="2" charset="-78"/>
              </a:rPr>
              <a:t>رتبه‌بندی</a:t>
            </a:r>
            <a:r>
              <a:rPr lang="fa-IR" altLang="en-US" sz="4000" b="1" dirty="0" smtClean="0">
                <a:cs typeface="Mitra" panose="00000400000000000000" pitchFamily="2" charset="-78"/>
              </a:rPr>
              <a:t> </a:t>
            </a:r>
            <a:r>
              <a:rPr lang="en-US" sz="4000" b="1" u="sng" dirty="0" smtClean="0">
                <a:solidFill>
                  <a:srgbClr val="FF0000"/>
                </a:solidFill>
                <a:latin typeface="Calibri" panose="020F0502020204030204" pitchFamily="34" charset="0"/>
              </a:rPr>
              <a:t>E</a:t>
            </a:r>
            <a:r>
              <a:rPr lang="en-US" sz="4000" b="1" dirty="0" smtClean="0">
                <a:latin typeface="Calibri" panose="020F0502020204030204" pitchFamily="34" charset="0"/>
              </a:rPr>
              <a:t>ssential </a:t>
            </a:r>
            <a:r>
              <a:rPr lang="en-US" sz="4000" b="1" u="sng" dirty="0" smtClean="0">
                <a:solidFill>
                  <a:srgbClr val="FF0000"/>
                </a:solidFill>
                <a:latin typeface="Calibri" panose="020F0502020204030204" pitchFamily="34" charset="0"/>
              </a:rPr>
              <a:t>S</a:t>
            </a:r>
            <a:r>
              <a:rPr lang="en-US" sz="4000" b="1" dirty="0" smtClean="0">
                <a:latin typeface="Calibri" panose="020F0502020204030204" pitchFamily="34" charset="0"/>
              </a:rPr>
              <a:t>cience </a:t>
            </a:r>
            <a:r>
              <a:rPr lang="en-US" sz="4000" b="1" u="sng" dirty="0" smtClean="0">
                <a:solidFill>
                  <a:srgbClr val="FF0000"/>
                </a:solidFill>
                <a:latin typeface="Calibri" panose="020F0502020204030204" pitchFamily="34" charset="0"/>
              </a:rPr>
              <a:t>I</a:t>
            </a:r>
            <a:r>
              <a:rPr lang="en-US" sz="4000" b="1" dirty="0" smtClean="0">
                <a:latin typeface="Calibri" panose="020F0502020204030204" pitchFamily="34" charset="0"/>
              </a:rPr>
              <a:t>ndicators</a:t>
            </a:r>
            <a:endParaRPr lang="en-US" altLang="en-US" sz="4000" b="1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4099" name="TextBox 3"/>
          <p:cNvSpPr txBox="1">
            <a:spLocks noChangeArrowheads="1"/>
          </p:cNvSpPr>
          <p:nvPr/>
        </p:nvSpPr>
        <p:spPr bwMode="auto">
          <a:xfrm rot="-5400000">
            <a:off x="-2272506" y="4072732"/>
            <a:ext cx="49672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90204" pitchFamily="34" charset="0"/>
                <a:cs typeface="Arial" panose="020B060402020209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90204" pitchFamily="34" charset="0"/>
                <a:cs typeface="Arial" panose="020B060402020209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90204" pitchFamily="34" charset="0"/>
                <a:cs typeface="Arial" panose="020B060402020209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90204" pitchFamily="34" charset="0"/>
                <a:cs typeface="Arial" panose="020B060402020209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90204" pitchFamily="34" charset="0"/>
                <a:cs typeface="Arial" panose="020B060402020209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90204" pitchFamily="34" charset="0"/>
                <a:cs typeface="Arial" panose="020B060402020209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90204" pitchFamily="34" charset="0"/>
                <a:cs typeface="Arial" panose="020B060402020209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90204" pitchFamily="34" charset="0"/>
                <a:cs typeface="Arial" panose="020B060402020209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90204" pitchFamily="34" charset="0"/>
                <a:cs typeface="Arial" panose="020B060402020209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 smtClean="0">
                <a:solidFill>
                  <a:srgbClr val="000000"/>
                </a:solidFill>
              </a:rPr>
              <a:t>http://archive.sciencewatch.com/about/met/</a:t>
            </a: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952543"/>
              </p:ext>
            </p:extLst>
          </p:nvPr>
        </p:nvGraphicFramePr>
        <p:xfrm>
          <a:off x="211138" y="1371599"/>
          <a:ext cx="8932862" cy="77112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1803"/>
                <a:gridCol w="7311059"/>
              </a:tblGrid>
              <a:tr h="783772">
                <a:tc>
                  <a:txBody>
                    <a:bodyPr/>
                    <a:lstStyle/>
                    <a:p>
                      <a:pPr algn="ctr"/>
                      <a:r>
                        <a:rPr lang="fa-IR" sz="4000" dirty="0" smtClean="0">
                          <a:solidFill>
                            <a:srgbClr val="FFFF00"/>
                          </a:solidFill>
                          <a:cs typeface="B Mitra" panose="00000400000000000000" pitchFamily="2" charset="-78"/>
                        </a:rPr>
                        <a:t>تعداد</a:t>
                      </a:r>
                      <a:endParaRPr lang="en-US" sz="4000" dirty="0">
                        <a:solidFill>
                          <a:srgbClr val="FFFF00"/>
                        </a:solidFill>
                        <a:cs typeface="B Mitra" panose="00000400000000000000" pitchFamily="2" charset="-78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4000" dirty="0" smtClean="0">
                          <a:solidFill>
                            <a:srgbClr val="FFFF00"/>
                          </a:solidFill>
                          <a:cs typeface="B Mitra" panose="00000400000000000000" pitchFamily="2" charset="-78"/>
                        </a:rPr>
                        <a:t>شاخص</a:t>
                      </a:r>
                      <a:endParaRPr lang="en-US" sz="4000" dirty="0">
                        <a:solidFill>
                          <a:srgbClr val="FFFF00"/>
                        </a:solidFill>
                        <a:cs typeface="B Mitra" panose="00000400000000000000" pitchFamily="2" charset="-78"/>
                      </a:endParaRPr>
                    </a:p>
                  </a:txBody>
                  <a:tcPr marL="91449" marR="91449" marT="45704" marB="45704"/>
                </a:tc>
              </a:tr>
              <a:tr h="783772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fa-IR" sz="32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4،000،000</a:t>
                      </a:r>
                      <a:endParaRPr lang="en-US" sz="32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B Mitra" panose="00000400000000000000" pitchFamily="2" charset="-78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algn="r" defTabSz="914400" rtl="1" eaLnBrk="1" latinLnBrk="0" hangingPunct="1"/>
                      <a:r>
                        <a:rPr lang="fa-IR" sz="3200" b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تخمين</a:t>
                      </a:r>
                      <a:r>
                        <a:rPr lang="fa-IR" sz="32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 تعداد کل </a:t>
                      </a:r>
                      <a:r>
                        <a:rPr lang="fa-IR" sz="3200" b="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محققين</a:t>
                      </a:r>
                      <a:r>
                        <a:rPr lang="fa-IR" sz="32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 جهان</a:t>
                      </a:r>
                      <a:r>
                        <a:rPr lang="en-US" sz="32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 </a:t>
                      </a:r>
                      <a:r>
                        <a:rPr lang="fa-IR" sz="32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صاحب مقاله در </a:t>
                      </a:r>
                      <a:r>
                        <a:rPr lang="en-US" sz="3200" b="0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B Mitra" panose="00000400000000000000" pitchFamily="2" charset="-78"/>
                        </a:rPr>
                        <a:t>ISI</a:t>
                      </a:r>
                      <a:endParaRPr lang="en-US" sz="3200" b="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B Mitra" panose="00000400000000000000" pitchFamily="2" charset="-78"/>
                      </a:endParaRPr>
                    </a:p>
                  </a:txBody>
                  <a:tcPr marL="91449" marR="91449" marT="45704" marB="45704"/>
                </a:tc>
              </a:tr>
              <a:tr h="783772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fa-IR" sz="32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60،000</a:t>
                      </a:r>
                      <a:endParaRPr lang="en-US" sz="32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B Mitra" panose="00000400000000000000" pitchFamily="2" charset="-78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algn="r" defTabSz="914400" rtl="1" eaLnBrk="1" latinLnBrk="0" hangingPunct="1"/>
                      <a:r>
                        <a:rPr lang="fa-IR" sz="3200" b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تخمين</a:t>
                      </a:r>
                      <a:r>
                        <a:rPr lang="fa-IR" sz="32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 </a:t>
                      </a:r>
                      <a:r>
                        <a:rPr lang="fa-IR" sz="3200" b="0" dirty="0" smtClean="0">
                          <a:cs typeface="B Mitra" panose="00000400000000000000" pitchFamily="2" charset="-78"/>
                        </a:rPr>
                        <a:t>تعداد</a:t>
                      </a:r>
                      <a:r>
                        <a:rPr lang="fa-IR" sz="3200" b="0" baseline="0" dirty="0" smtClean="0">
                          <a:cs typeface="B Mitra" panose="00000400000000000000" pitchFamily="2" charset="-78"/>
                        </a:rPr>
                        <a:t> دانشمندان برتر </a:t>
                      </a:r>
                      <a:r>
                        <a:rPr lang="fa-IR" sz="3200" b="0" baseline="0" dirty="0" smtClean="0">
                          <a:solidFill>
                            <a:srgbClr val="FF0000"/>
                          </a:solidFill>
                          <a:cs typeface="B Mitra" panose="00000400000000000000" pitchFamily="2" charset="-78"/>
                        </a:rPr>
                        <a:t>جهان</a:t>
                      </a:r>
                      <a:endParaRPr lang="en-US" sz="3200" b="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B Mitra" panose="00000400000000000000" pitchFamily="2" charset="-78"/>
                      </a:endParaRPr>
                    </a:p>
                  </a:txBody>
                  <a:tcPr marL="91449" marR="91449" marT="45704" marB="45704"/>
                </a:tc>
              </a:tr>
              <a:tr h="783772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fa-IR" sz="3200" b="0" dirty="0" smtClean="0">
                          <a:cs typeface="B Mitra" panose="00000400000000000000" pitchFamily="2" charset="-78"/>
                        </a:rPr>
                        <a:t>88</a:t>
                      </a:r>
                      <a:endParaRPr lang="en-US" sz="32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B Mitra" panose="00000400000000000000" pitchFamily="2" charset="-78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3200" b="0" dirty="0" smtClean="0">
                          <a:cs typeface="B Mitra" panose="00000400000000000000" pitchFamily="2" charset="-78"/>
                        </a:rPr>
                        <a:t>تعداد</a:t>
                      </a:r>
                      <a:r>
                        <a:rPr lang="fa-IR" sz="3200" b="0" baseline="0" dirty="0" smtClean="0">
                          <a:cs typeface="B Mitra" panose="00000400000000000000" pitchFamily="2" charset="-78"/>
                        </a:rPr>
                        <a:t> دانشمندان برتر </a:t>
                      </a:r>
                      <a:r>
                        <a:rPr lang="fa-IR" sz="3200" b="0" baseline="0" dirty="0" err="1" smtClean="0">
                          <a:solidFill>
                            <a:srgbClr val="FF0000"/>
                          </a:solidFill>
                          <a:cs typeface="B Mitra" panose="00000400000000000000" pitchFamily="2" charset="-78"/>
                        </a:rPr>
                        <a:t>ايران</a:t>
                      </a:r>
                      <a:r>
                        <a:rPr lang="fa-IR" sz="3200" b="0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 </a:t>
                      </a:r>
                      <a:r>
                        <a:rPr lang="fa-IR" sz="32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در </a:t>
                      </a:r>
                      <a:r>
                        <a:rPr lang="fa-IR" sz="3200" b="0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کل</a:t>
                      </a:r>
                      <a:r>
                        <a:rPr lang="en-US" sz="3200" b="0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 </a:t>
                      </a:r>
                      <a:r>
                        <a:rPr lang="fa-IR" sz="3200" b="0" kern="1200" baseline="0" dirty="0" err="1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رشته‌ها</a:t>
                      </a:r>
                      <a:endParaRPr lang="en-US" sz="3200" b="0" dirty="0" smtClean="0">
                        <a:solidFill>
                          <a:srgbClr val="FF0000"/>
                        </a:solidFill>
                        <a:cs typeface="B Mitra" panose="00000400000000000000" pitchFamily="2" charset="-78"/>
                      </a:endParaRPr>
                    </a:p>
                  </a:txBody>
                  <a:tcPr marL="91449" marR="91449" marT="45704" marB="45704"/>
                </a:tc>
              </a:tr>
              <a:tr h="783772">
                <a:tc>
                  <a:txBody>
                    <a:bodyPr/>
                    <a:lstStyle/>
                    <a:p>
                      <a:pPr algn="ctr"/>
                      <a:r>
                        <a:rPr lang="fa-IR" sz="3200" b="0" dirty="0" smtClean="0">
                          <a:cs typeface="B Mitra" panose="00000400000000000000" pitchFamily="2" charset="-78"/>
                        </a:rPr>
                        <a:t>18</a:t>
                      </a:r>
                      <a:endParaRPr lang="en-US" sz="3200" b="0" dirty="0">
                        <a:cs typeface="B Mitra" panose="00000400000000000000" pitchFamily="2" charset="-78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sz="3200" b="0" dirty="0" smtClean="0">
                          <a:cs typeface="B Mitra" panose="00000400000000000000" pitchFamily="2" charset="-78"/>
                        </a:rPr>
                        <a:t>تعداد</a:t>
                      </a:r>
                      <a:r>
                        <a:rPr lang="fa-IR" sz="3200" b="0" baseline="0" dirty="0" smtClean="0">
                          <a:cs typeface="B Mitra" panose="00000400000000000000" pitchFamily="2" charset="-78"/>
                        </a:rPr>
                        <a:t> دانشمندان برتر </a:t>
                      </a:r>
                      <a:r>
                        <a:rPr lang="fa-IR" sz="3200" b="0" baseline="0" dirty="0" err="1" smtClean="0">
                          <a:solidFill>
                            <a:srgbClr val="FF0000"/>
                          </a:solidFill>
                          <a:cs typeface="B Mitra" panose="00000400000000000000" pitchFamily="2" charset="-78"/>
                        </a:rPr>
                        <a:t>ايران</a:t>
                      </a:r>
                      <a:r>
                        <a:rPr lang="fa-IR" sz="3200" b="0" baseline="0" dirty="0" smtClean="0">
                          <a:solidFill>
                            <a:srgbClr val="FF0000"/>
                          </a:solidFill>
                          <a:cs typeface="B Mitra" panose="00000400000000000000" pitchFamily="2" charset="-78"/>
                        </a:rPr>
                        <a:t> </a:t>
                      </a:r>
                      <a:r>
                        <a:rPr lang="fa-IR" sz="3200" b="0" baseline="0" dirty="0" smtClean="0">
                          <a:cs typeface="B Mitra" panose="00000400000000000000" pitchFamily="2" charset="-78"/>
                        </a:rPr>
                        <a:t>در </a:t>
                      </a:r>
                      <a:r>
                        <a:rPr lang="fa-IR" sz="3200" b="0" baseline="0" dirty="0" smtClean="0">
                          <a:solidFill>
                            <a:srgbClr val="FF0000"/>
                          </a:solidFill>
                          <a:cs typeface="B Mitra" panose="00000400000000000000" pitchFamily="2" charset="-78"/>
                        </a:rPr>
                        <a:t>گروه علوم پزشکی</a:t>
                      </a:r>
                      <a:endParaRPr lang="en-US" sz="3200" b="0" dirty="0">
                        <a:solidFill>
                          <a:srgbClr val="FF0000"/>
                        </a:solidFill>
                        <a:cs typeface="B Mitra" panose="00000400000000000000" pitchFamily="2" charset="-78"/>
                      </a:endParaRPr>
                    </a:p>
                  </a:txBody>
                  <a:tcPr marL="91449" marR="91449" marT="45704" marB="45704"/>
                </a:tc>
              </a:tr>
              <a:tr h="783772">
                <a:tc>
                  <a:txBody>
                    <a:bodyPr/>
                    <a:lstStyle/>
                    <a:p>
                      <a:pPr algn="ctr"/>
                      <a:r>
                        <a:rPr lang="fa-IR" sz="3200" b="0" dirty="0" smtClean="0">
                          <a:cs typeface="B Mitra" panose="00000400000000000000" pitchFamily="2" charset="-78"/>
                        </a:rPr>
                        <a:t>9</a:t>
                      </a:r>
                      <a:endParaRPr lang="en-US" sz="3200" b="0" dirty="0">
                        <a:cs typeface="B Mitra" panose="00000400000000000000" pitchFamily="2" charset="-78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sz="3200" b="0" dirty="0" smtClean="0">
                          <a:cs typeface="B Mitra" panose="00000400000000000000" pitchFamily="2" charset="-78"/>
                        </a:rPr>
                        <a:t>تعداد</a:t>
                      </a:r>
                      <a:r>
                        <a:rPr lang="fa-IR" sz="3200" b="0" baseline="0" dirty="0" smtClean="0">
                          <a:cs typeface="B Mitra" panose="00000400000000000000" pitchFamily="2" charset="-78"/>
                        </a:rPr>
                        <a:t> دانشمندان برتر </a:t>
                      </a:r>
                      <a:r>
                        <a:rPr lang="fa-IR" sz="3200" b="0" baseline="0" dirty="0" err="1" smtClean="0">
                          <a:solidFill>
                            <a:srgbClr val="FF0000"/>
                          </a:solidFill>
                          <a:cs typeface="B Mitra" panose="00000400000000000000" pitchFamily="2" charset="-78"/>
                        </a:rPr>
                        <a:t>ايران</a:t>
                      </a:r>
                      <a:r>
                        <a:rPr lang="fa-IR" sz="3200" b="0" baseline="0" dirty="0" smtClean="0">
                          <a:solidFill>
                            <a:srgbClr val="FF0000"/>
                          </a:solidFill>
                          <a:cs typeface="B Mitra" panose="00000400000000000000" pitchFamily="2" charset="-78"/>
                        </a:rPr>
                        <a:t> </a:t>
                      </a:r>
                      <a:r>
                        <a:rPr lang="fa-IR" sz="3200" b="0" baseline="0" dirty="0" smtClean="0">
                          <a:cs typeface="B Mitra" panose="00000400000000000000" pitchFamily="2" charset="-78"/>
                        </a:rPr>
                        <a:t>در گروه </a:t>
                      </a:r>
                      <a:r>
                        <a:rPr lang="fa-IR" sz="3200" b="0" baseline="0" dirty="0" smtClean="0">
                          <a:solidFill>
                            <a:srgbClr val="FF0000"/>
                          </a:solidFill>
                          <a:cs typeface="B Mitra" panose="00000400000000000000" pitchFamily="2" charset="-78"/>
                        </a:rPr>
                        <a:t>داروشناسی و داروسازی</a:t>
                      </a:r>
                      <a:endParaRPr lang="en-US" sz="3200" b="0" dirty="0">
                        <a:solidFill>
                          <a:srgbClr val="FF0000"/>
                        </a:solidFill>
                        <a:cs typeface="B Mitra" panose="00000400000000000000" pitchFamily="2" charset="-78"/>
                      </a:endParaRPr>
                    </a:p>
                  </a:txBody>
                  <a:tcPr marL="91449" marR="91449" marT="45704" marB="45704"/>
                </a:tc>
              </a:tr>
              <a:tr h="783772">
                <a:tc>
                  <a:txBody>
                    <a:bodyPr/>
                    <a:lstStyle/>
                    <a:p>
                      <a:pPr algn="ctr"/>
                      <a:r>
                        <a:rPr lang="fa-IR" sz="3200" b="0" dirty="0" smtClean="0">
                          <a:cs typeface="B Mitra" panose="00000400000000000000" pitchFamily="2" charset="-78"/>
                        </a:rPr>
                        <a:t>2</a:t>
                      </a:r>
                      <a:endParaRPr lang="en-US" sz="3200" b="0" dirty="0">
                        <a:cs typeface="B Mitra" panose="00000400000000000000" pitchFamily="2" charset="-78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3200" b="0" dirty="0" smtClean="0">
                          <a:cs typeface="B Mitra" panose="00000400000000000000" pitchFamily="2" charset="-78"/>
                        </a:rPr>
                        <a:t>تعداد</a:t>
                      </a:r>
                      <a:r>
                        <a:rPr lang="fa-IR" sz="3200" b="0" baseline="0" dirty="0" smtClean="0">
                          <a:cs typeface="B Mitra" panose="00000400000000000000" pitchFamily="2" charset="-78"/>
                        </a:rPr>
                        <a:t> دانشمندان برتر </a:t>
                      </a:r>
                      <a:r>
                        <a:rPr lang="fa-IR" sz="3200" b="0" baseline="0" dirty="0" err="1" smtClean="0">
                          <a:solidFill>
                            <a:srgbClr val="FF0000"/>
                          </a:solidFill>
                          <a:cs typeface="B Mitra" panose="00000400000000000000" pitchFamily="2" charset="-78"/>
                        </a:rPr>
                        <a:t>ايران</a:t>
                      </a:r>
                      <a:r>
                        <a:rPr lang="fa-IR" sz="3200" b="0" baseline="0" dirty="0" smtClean="0">
                          <a:solidFill>
                            <a:srgbClr val="FF0000"/>
                          </a:solidFill>
                          <a:cs typeface="B Mitra" panose="00000400000000000000" pitchFamily="2" charset="-78"/>
                        </a:rPr>
                        <a:t> </a:t>
                      </a:r>
                      <a:r>
                        <a:rPr lang="fa-IR" sz="3200" b="0" baseline="0" dirty="0" smtClean="0">
                          <a:cs typeface="B Mitra" panose="00000400000000000000" pitchFamily="2" charset="-78"/>
                        </a:rPr>
                        <a:t>در گروه </a:t>
                      </a:r>
                      <a:r>
                        <a:rPr lang="fa-IR" sz="3200" b="0" baseline="0" dirty="0" smtClean="0">
                          <a:solidFill>
                            <a:srgbClr val="FF0000"/>
                          </a:solidFill>
                          <a:cs typeface="B Mitra" panose="00000400000000000000" pitchFamily="2" charset="-78"/>
                        </a:rPr>
                        <a:t>پزشکی </a:t>
                      </a:r>
                      <a:r>
                        <a:rPr lang="fa-IR" sz="3200" b="0" baseline="0" dirty="0" err="1" smtClean="0">
                          <a:solidFill>
                            <a:srgbClr val="FF0000"/>
                          </a:solidFill>
                          <a:cs typeface="B Mitra" panose="00000400000000000000" pitchFamily="2" charset="-78"/>
                        </a:rPr>
                        <a:t>بالينی</a:t>
                      </a:r>
                      <a:endParaRPr lang="en-US" sz="3200" b="0" dirty="0" smtClean="0">
                        <a:solidFill>
                          <a:srgbClr val="FF0000"/>
                        </a:solidFill>
                        <a:cs typeface="B Mitra" panose="00000400000000000000" pitchFamily="2" charset="-78"/>
                      </a:endParaRPr>
                    </a:p>
                  </a:txBody>
                  <a:tcPr marL="91449" marR="91449" marT="45704" marB="45704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5046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610600" cy="990600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Iranian </a:t>
            </a:r>
            <a:r>
              <a:rPr lang="en-GB" sz="2800" b="1" dirty="0" smtClean="0"/>
              <a:t>Top 1% Highly Cited </a:t>
            </a:r>
            <a:r>
              <a:rPr lang="en-US" sz="2800" b="1" dirty="0" smtClean="0"/>
              <a:t>Scientist </a:t>
            </a:r>
            <a:r>
              <a:rPr lang="en-GB" sz="2800" b="1" dirty="0" smtClean="0"/>
              <a:t>in </a:t>
            </a:r>
            <a:r>
              <a:rPr lang="en-US" sz="2800" b="1" dirty="0" smtClean="0"/>
              <a:t>ESI by Medical Universities</a:t>
            </a:r>
            <a:endParaRPr lang="en-US" sz="2800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381000" y="1676400"/>
          <a:ext cx="8382000" cy="500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35309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0"/>
            <a:ext cx="8839200" cy="5334000"/>
          </a:xfrm>
        </p:spPr>
        <p:txBody>
          <a:bodyPr>
            <a:noAutofit/>
          </a:bodyPr>
          <a:lstStyle/>
          <a:p>
            <a:pPr marL="0" indent="0" algn="r" rtl="1">
              <a:buNone/>
              <a:tabLst>
                <a:tab pos="176213" algn="l"/>
              </a:tabLst>
            </a:pPr>
            <a:r>
              <a:rPr lang="fa-IR" sz="2800" b="1" dirty="0" smtClean="0">
                <a:cs typeface="B Nazanin" pitchFamily="2" charset="-78"/>
              </a:rPr>
              <a:t>راهبرد </a:t>
            </a:r>
            <a:r>
              <a:rPr lang="fa-IR" sz="2800" b="1" dirty="0" smtClean="0">
                <a:solidFill>
                  <a:srgbClr val="C00000"/>
                </a:solidFill>
                <a:cs typeface="B Nazanin" pitchFamily="2" charset="-78"/>
              </a:rPr>
              <a:t>1</a:t>
            </a:r>
          </a:p>
          <a:p>
            <a:pPr marL="103188" indent="0" algn="justLow" rtl="1">
              <a:lnSpc>
                <a:spcPct val="135000"/>
              </a:lnSpc>
              <a:spcBef>
                <a:spcPts val="0"/>
              </a:spcBef>
              <a:spcAft>
                <a:spcPts val="1200"/>
              </a:spcAft>
              <a:buNone/>
              <a:tabLst>
                <a:tab pos="176213" algn="l"/>
              </a:tabLst>
            </a:pPr>
            <a:r>
              <a:rPr lang="fa-IR" sz="2400" dirty="0" smtClean="0">
                <a:cs typeface="B Nazanin" pitchFamily="2" charset="-78"/>
              </a:rPr>
              <a:t>تربیت نسل جدیدی از محققان علوم پزشکی با تدوین و راه‌اندازی دوره‌های زیر:</a:t>
            </a:r>
            <a:endParaRPr lang="fa-IR" sz="2000" dirty="0" smtClean="0">
              <a:solidFill>
                <a:prstClr val="black"/>
              </a:solidFill>
              <a:cs typeface="B Nazanin" pitchFamily="2" charset="-78"/>
            </a:endParaRPr>
          </a:p>
          <a:p>
            <a:pPr marL="400050" indent="-163513" algn="justLow" rtl="1">
              <a:spcBef>
                <a:spcPts val="0"/>
              </a:spcBef>
              <a:spcAft>
                <a:spcPts val="600"/>
              </a:spcAft>
              <a:tabLst>
                <a:tab pos="176213" algn="l"/>
              </a:tabLst>
            </a:pPr>
            <a:r>
              <a:rPr lang="en-US" sz="2000" dirty="0" smtClean="0">
                <a:solidFill>
                  <a:prstClr val="black"/>
                </a:solidFill>
                <a:cs typeface="B Nazanin" pitchFamily="2" charset="-78"/>
              </a:rPr>
              <a:t>MD-PhD </a:t>
            </a:r>
            <a:r>
              <a:rPr lang="fa-IR" sz="2000" dirty="0" smtClean="0">
                <a:solidFill>
                  <a:prstClr val="black"/>
                </a:solidFill>
                <a:cs typeface="B Nazanin" pitchFamily="2" charset="-78"/>
              </a:rPr>
              <a:t>: اضافه شدن یک دوره ۳ ساله برای تحقیق و کسب مدرک دکترای تحقیقاتی</a:t>
            </a:r>
          </a:p>
          <a:p>
            <a:pPr marL="400050" indent="-163513" algn="justLow" rtl="1">
              <a:spcBef>
                <a:spcPts val="0"/>
              </a:spcBef>
              <a:spcAft>
                <a:spcPts val="600"/>
              </a:spcAft>
              <a:tabLst>
                <a:tab pos="176213" algn="l"/>
              </a:tabLst>
            </a:pP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cs typeface="B Nazanin" pitchFamily="2" charset="-78"/>
              </a:rPr>
              <a:t>Clinician-Scientist</a:t>
            </a:r>
            <a:r>
              <a:rPr lang="fa-IR" sz="2400" dirty="0" smtClean="0">
                <a:solidFill>
                  <a:srgbClr val="7030A0"/>
                </a:solidFill>
                <a:cs typeface="B Nazanin" pitchFamily="2" charset="-78"/>
              </a:rPr>
              <a:t>: افزایش ۳ سال به دوره تخصص یا فوق تخصص جهت انجام همزمان آموزش بالینی و پروژه تحقیقاتی با تاکید بر روش‌های پژوهش</a:t>
            </a:r>
            <a:endParaRPr lang="fa-IR" sz="2000" dirty="0" smtClean="0">
              <a:solidFill>
                <a:srgbClr val="7030A0"/>
              </a:solidFill>
              <a:cs typeface="B Nazanin" pitchFamily="2" charset="-78"/>
            </a:endParaRPr>
          </a:p>
          <a:p>
            <a:pPr marL="103188" indent="0" algn="justLow" rtl="1">
              <a:spcBef>
                <a:spcPts val="0"/>
              </a:spcBef>
              <a:buNone/>
              <a:tabLst>
                <a:tab pos="176213" algn="l"/>
              </a:tabLst>
            </a:pPr>
            <a:endParaRPr lang="fa-IR" sz="1100" dirty="0" smtClean="0">
              <a:solidFill>
                <a:prstClr val="black"/>
              </a:solidFill>
              <a:cs typeface="B Nazanin" pitchFamily="2" charset="-78"/>
            </a:endParaRPr>
          </a:p>
          <a:p>
            <a:pPr marL="6350" indent="0" algn="justLow" rtl="1">
              <a:lnSpc>
                <a:spcPct val="135000"/>
              </a:lnSpc>
              <a:spcBef>
                <a:spcPts val="0"/>
              </a:spcBef>
              <a:buNone/>
              <a:tabLst>
                <a:tab pos="341313" algn="l"/>
              </a:tabLst>
            </a:pPr>
            <a:r>
              <a:rPr lang="fa-IR" sz="1800" dirty="0" smtClean="0">
                <a:cs typeface="B Nazanin" pitchFamily="2" charset="-78"/>
              </a:rPr>
              <a:t> </a:t>
            </a:r>
            <a:r>
              <a:rPr lang="fa-IR" sz="2800" b="1" dirty="0" smtClean="0">
                <a:solidFill>
                  <a:srgbClr val="C00000"/>
                </a:solidFill>
                <a:cs typeface="B Nazanin" pitchFamily="2" charset="-78"/>
              </a:rPr>
              <a:t>فعالیت‌ها</a:t>
            </a:r>
          </a:p>
          <a:p>
            <a:pPr marL="520700" indent="-514350" algn="justLow" rtl="1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q"/>
              <a:tabLst>
                <a:tab pos="60325" algn="l"/>
                <a:tab pos="176213" algn="l"/>
              </a:tabLst>
            </a:pPr>
            <a:r>
              <a:rPr lang="fa-IR" sz="2400" dirty="0" smtClean="0">
                <a:cs typeface="B Nazanin" pitchFamily="2" charset="-78"/>
              </a:rPr>
              <a:t>تدوین برنامه آموزش پزشک پژوهشگر و تأمین بودجه مربوطه با مشارکت معاونت علمی و فناوری ریاست جمهوری</a:t>
            </a:r>
          </a:p>
          <a:p>
            <a:pPr marL="520700" indent="-514350" algn="justLow" rtl="1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q"/>
              <a:tabLst>
                <a:tab pos="60325" algn="l"/>
                <a:tab pos="176213" algn="l"/>
              </a:tabLst>
            </a:pPr>
            <a:r>
              <a:rPr lang="fa-IR" sz="2400" dirty="0" smtClean="0">
                <a:cs typeface="B Nazanin" pitchFamily="2" charset="-78"/>
              </a:rPr>
              <a:t>تصویب آیین‌نامه دوره پزشک پژوهشگر در شورای عالی برنامه‌ریزی مورخ ۹۳/۱۲/۱۱</a:t>
            </a:r>
          </a:p>
          <a:p>
            <a:pPr marL="520700" indent="-514350" algn="justLow" rtl="1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q"/>
              <a:tabLst>
                <a:tab pos="60325" algn="l"/>
                <a:tab pos="176213" algn="l"/>
              </a:tabLst>
            </a:pPr>
            <a:r>
              <a:rPr lang="fa-IR" sz="2400" dirty="0" smtClean="0">
                <a:cs typeface="B Nazanin" pitchFamily="2" charset="-78"/>
              </a:rPr>
              <a:t>ایجاد ظرفیت سالانه ۶۰ نفر بر اساس ۲/۵ درصد رشته محل</a:t>
            </a:r>
          </a:p>
          <a:p>
            <a:pPr marL="520700" indent="-514350" algn="justLow" rtl="1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q"/>
              <a:tabLst>
                <a:tab pos="60325" algn="l"/>
                <a:tab pos="176213" algn="l"/>
              </a:tabLst>
            </a:pPr>
            <a:r>
              <a:rPr lang="fa-IR" sz="2400" dirty="0" smtClean="0">
                <a:cs typeface="B Nazanin" pitchFamily="2" charset="-78"/>
              </a:rPr>
              <a:t>گزینش ۱۳ نفر از ۱۴۶ متقاضی</a:t>
            </a:r>
          </a:p>
          <a:p>
            <a:pPr marL="520700" indent="-514350" algn="justLow" rtl="1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  <a:tabLst>
                <a:tab pos="60325" algn="l"/>
                <a:tab pos="176213" algn="l"/>
              </a:tabLst>
            </a:pPr>
            <a:endParaRPr lang="fa-IR" sz="2400" dirty="0" smtClean="0">
              <a:cs typeface="B Nazanin" pitchFamily="2" charset="-78"/>
            </a:endParaRPr>
          </a:p>
          <a:p>
            <a:pPr marL="520700" indent="-514350" algn="justLow" rtl="1">
              <a:lnSpc>
                <a:spcPct val="135000"/>
              </a:lnSpc>
              <a:spcBef>
                <a:spcPts val="600"/>
              </a:spcBef>
              <a:spcAft>
                <a:spcPts val="1800"/>
              </a:spcAft>
              <a:buFont typeface="Wingdings" pitchFamily="2" charset="2"/>
              <a:buChar char="q"/>
              <a:tabLst>
                <a:tab pos="60325" algn="l"/>
                <a:tab pos="176213" algn="l"/>
              </a:tabLst>
            </a:pPr>
            <a:endParaRPr lang="fa-IR" sz="2400" dirty="0" smtClean="0">
              <a:cs typeface="B Nazanin" pitchFamily="2" charset="-78"/>
            </a:endParaRPr>
          </a:p>
          <a:p>
            <a:pPr marL="520700" indent="-514350" algn="justLow" rtl="1">
              <a:lnSpc>
                <a:spcPct val="135000"/>
              </a:lnSpc>
              <a:spcBef>
                <a:spcPts val="600"/>
              </a:spcBef>
              <a:spcAft>
                <a:spcPts val="1800"/>
              </a:spcAft>
              <a:buFont typeface="Wingdings" pitchFamily="2" charset="2"/>
              <a:buChar char="q"/>
              <a:tabLst>
                <a:tab pos="60325" algn="l"/>
                <a:tab pos="176213" algn="l"/>
              </a:tabLst>
            </a:pPr>
            <a:endParaRPr lang="fa-IR" sz="1800" dirty="0" smtClean="0">
              <a:cs typeface="B Nazanin" pitchFamily="2" charset="-78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122238"/>
            <a:ext cx="9144000" cy="1020762"/>
          </a:xfrm>
          <a:noFill/>
        </p:spPr>
        <p:txBody>
          <a:bodyPr>
            <a:normAutofit/>
          </a:bodyPr>
          <a:lstStyle/>
          <a:p>
            <a:pPr algn="ctr" rtl="1"/>
            <a:r>
              <a:rPr lang="fa-IR" sz="3200" b="1" dirty="0" smtClean="0">
                <a:solidFill>
                  <a:schemeClr val="accent4">
                    <a:lumMod val="75000"/>
                  </a:schemeClr>
                </a:solidFill>
                <a:cs typeface="B Jadid" pitchFamily="2" charset="-78"/>
              </a:rPr>
              <a:t>هدف: توسعه و حمایت از نیروی انسانی</a:t>
            </a:r>
            <a:endParaRPr lang="en-US" sz="3200" b="1" dirty="0">
              <a:solidFill>
                <a:schemeClr val="accent4">
                  <a:lumMod val="75000"/>
                </a:schemeClr>
              </a:solidFill>
              <a:cs typeface="B Jadid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40055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800px-World_map_blank.sv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04" y="0"/>
            <a:ext cx="9041190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451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 rtl="1"/>
            <a:r>
              <a:rPr lang="fa-IR" b="1" dirty="0" smtClean="0">
                <a:cs typeface="B Nazanin" pitchFamily="2" charset="-78"/>
              </a:rPr>
              <a:t>سهم پژوهش از تولید ناخالصی در ایران</a:t>
            </a:r>
            <a:br>
              <a:rPr lang="fa-IR" b="1" dirty="0" smtClean="0">
                <a:cs typeface="B Nazanin" pitchFamily="2" charset="-78"/>
              </a:rPr>
            </a:br>
            <a:r>
              <a:rPr lang="fa-IR" sz="2700" b="1" dirty="0" smtClean="0">
                <a:cs typeface="B Nazanin" pitchFamily="2" charset="-78"/>
              </a:rPr>
              <a:t>مقایسه آن با سهم نرمال شده با نرخ تورم سالانه</a:t>
            </a:r>
            <a:endParaRPr lang="en-US" b="1" dirty="0">
              <a:cs typeface="B Nazanin" pitchFamily="2" charset="-7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447800"/>
            <a:ext cx="7446963" cy="5200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013482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152400" y="1447800"/>
          <a:ext cx="84582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008112"/>
          </a:xfrm>
        </p:spPr>
        <p:txBody>
          <a:bodyPr>
            <a:noAutofit/>
          </a:bodyPr>
          <a:lstStyle/>
          <a:p>
            <a:pPr algn="ctr" rtl="1"/>
            <a:r>
              <a:rPr lang="fa-IR" sz="3200" b="1" dirty="0">
                <a:cs typeface="B Nazanin" panose="00000400000000000000" pitchFamily="2" charset="-78"/>
              </a:rPr>
              <a:t> چهل سال تولیدات </a:t>
            </a:r>
            <a:r>
              <a:rPr lang="fa-IR" sz="3200" b="1" dirty="0" smtClean="0">
                <a:cs typeface="B Nazanin" panose="00000400000000000000" pitchFamily="2" charset="-78"/>
              </a:rPr>
              <a:t>علمی ایران در </a:t>
            </a:r>
            <a:r>
              <a:rPr lang="fa-IR" sz="3200" b="1" dirty="0" smtClean="0">
                <a:solidFill>
                  <a:srgbClr val="C00000"/>
                </a:solidFill>
                <a:cs typeface="B Nazanin" panose="00000400000000000000" pitchFamily="2" charset="-78"/>
              </a:rPr>
              <a:t>علوم </a:t>
            </a:r>
            <a:r>
              <a:rPr lang="fa-IR" sz="3200" b="1" dirty="0">
                <a:solidFill>
                  <a:srgbClr val="C00000"/>
                </a:solidFill>
                <a:cs typeface="B Nazanin" panose="00000400000000000000" pitchFamily="2" charset="-78"/>
              </a:rPr>
              <a:t>سلامت و</a:t>
            </a:r>
            <a:r>
              <a:rPr lang="en-GB" sz="3200" b="1" dirty="0">
                <a:solidFill>
                  <a:srgbClr val="C00000"/>
                </a:solidFill>
                <a:cs typeface="B Nazanin" panose="00000400000000000000" pitchFamily="2" charset="-78"/>
              </a:rPr>
              <a:t/>
            </a:r>
            <a:br>
              <a:rPr lang="en-GB" sz="3200" b="1" dirty="0">
                <a:solidFill>
                  <a:srgbClr val="C00000"/>
                </a:solidFill>
                <a:cs typeface="B Nazanin" panose="00000400000000000000" pitchFamily="2" charset="-78"/>
              </a:rPr>
            </a:br>
            <a:r>
              <a:rPr lang="fa-IR" sz="3200" b="1" dirty="0" smtClean="0">
                <a:solidFill>
                  <a:srgbClr val="C00000"/>
                </a:solidFill>
                <a:cs typeface="B Nazanin" panose="00000400000000000000" pitchFamily="2" charset="-78"/>
              </a:rPr>
              <a:t>زیست پزشکی</a:t>
            </a:r>
            <a:r>
              <a:rPr lang="fa-IR" sz="3200" b="1" dirty="0" smtClean="0">
                <a:solidFill>
                  <a:schemeClr val="accent1">
                    <a:lumMod val="75000"/>
                  </a:schemeClr>
                </a:solidFill>
                <a:cs typeface="B Nazanin" panose="00000400000000000000" pitchFamily="2" charset="-78"/>
              </a:rPr>
              <a:t> </a:t>
            </a:r>
            <a:r>
              <a:rPr lang="fa-IR" sz="3200" b="1" dirty="0" smtClean="0">
                <a:cs typeface="B Nazanin" panose="00000400000000000000" pitchFamily="2" charset="-78"/>
              </a:rPr>
              <a:t>در </a:t>
            </a:r>
            <a:r>
              <a:rPr lang="en-GB" sz="28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ISI</a:t>
            </a:r>
            <a:r>
              <a:rPr lang="en-GB" sz="2800" b="1" dirty="0" smtClean="0">
                <a:cs typeface="B Nazanin" panose="00000400000000000000" pitchFamily="2" charset="-78"/>
              </a:rPr>
              <a:t> Web of Science</a:t>
            </a:r>
            <a:r>
              <a:rPr lang="fa-IR" sz="2800" b="1" dirty="0" smtClean="0">
                <a:cs typeface="B Nazanin" panose="00000400000000000000" pitchFamily="2" charset="-78"/>
              </a:rPr>
              <a:t> </a:t>
            </a:r>
            <a:r>
              <a:rPr lang="fa-IR" sz="3200" b="1" dirty="0" smtClean="0">
                <a:cs typeface="B Nazanin" panose="00000400000000000000" pitchFamily="2" charset="-78"/>
              </a:rPr>
              <a:t>(۱۹۷۲-۲۰۱۴)</a:t>
            </a:r>
            <a:endParaRPr lang="en-GB" sz="3200" b="1" dirty="0">
              <a:cs typeface="B Nazanin" panose="00000400000000000000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12160" y="6403336"/>
            <a:ext cx="153907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>
                <a:solidFill>
                  <a:prstClr val="black"/>
                </a:solidFill>
              </a:rPr>
              <a:t>Updated 05.0</a:t>
            </a:r>
            <a:r>
              <a:rPr lang="en-US" sz="1400" dirty="0">
                <a:solidFill>
                  <a:prstClr val="black"/>
                </a:solidFill>
              </a:rPr>
              <a:t>5</a:t>
            </a:r>
            <a:r>
              <a:rPr lang="en-GB" sz="1400" dirty="0">
                <a:solidFill>
                  <a:prstClr val="black"/>
                </a:solidFill>
              </a:rPr>
              <a:t>.2015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988840"/>
            <a:ext cx="3098088" cy="71283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34662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خامنه-ای-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81000" y="990600"/>
            <a:ext cx="8534400" cy="5689599"/>
          </a:xfrm>
        </p:spPr>
      </p:pic>
      <p:sp>
        <p:nvSpPr>
          <p:cNvPr id="7" name="Rectangle 6"/>
          <p:cNvSpPr/>
          <p:nvPr/>
        </p:nvSpPr>
        <p:spPr>
          <a:xfrm>
            <a:off x="381000" y="1295400"/>
            <a:ext cx="4191000" cy="50917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 rtl="1">
              <a:lnSpc>
                <a:spcPct val="114000"/>
              </a:lnSpc>
            </a:pPr>
            <a:r>
              <a:rPr lang="ar-SA" sz="1900" b="1" dirty="0" smtClean="0">
                <a:solidFill>
                  <a:prstClr val="black"/>
                </a:solidFill>
                <a:cs typeface="B Nazanin" pitchFamily="2" charset="-78"/>
              </a:rPr>
              <a:t>پیگیری </a:t>
            </a:r>
            <a:r>
              <a:rPr lang="ar-SA" sz="1900" b="1" dirty="0">
                <a:solidFill>
                  <a:prstClr val="black"/>
                </a:solidFill>
                <a:cs typeface="B Nazanin" pitchFamily="2" charset="-78"/>
              </a:rPr>
              <a:t>جدی پیشرفت و شتاب حرکت علمی و فناوری کشور </a:t>
            </a:r>
            <a:r>
              <a:rPr lang="ar-SA" sz="1900" dirty="0">
                <a:solidFill>
                  <a:prstClr val="black"/>
                </a:solidFill>
                <a:cs typeface="B Nazanin" pitchFamily="2" charset="-78"/>
              </a:rPr>
              <a:t>یکی </a:t>
            </a:r>
            <a:r>
              <a:rPr lang="ar-SA" sz="1900" b="1" dirty="0">
                <a:solidFill>
                  <a:prstClr val="black"/>
                </a:solidFill>
                <a:cs typeface="B Nazanin" pitchFamily="2" charset="-78"/>
              </a:rPr>
              <a:t>از اساسی </a:t>
            </a:r>
            <a:r>
              <a:rPr lang="ar-SA" sz="1900" b="1" dirty="0" smtClean="0">
                <a:solidFill>
                  <a:prstClr val="black"/>
                </a:solidFill>
                <a:cs typeface="B Nazanin" pitchFamily="2" charset="-78"/>
              </a:rPr>
              <a:t>ترین</a:t>
            </a:r>
            <a:r>
              <a:rPr lang="fa-IR" sz="1900" b="1" dirty="0" smtClean="0">
                <a:solidFill>
                  <a:prstClr val="black"/>
                </a:solidFill>
                <a:cs typeface="B Nazanin" pitchFamily="2" charset="-78"/>
              </a:rPr>
              <a:t> </a:t>
            </a:r>
            <a:r>
              <a:rPr lang="ar-SA" sz="1900" b="1" dirty="0" smtClean="0">
                <a:solidFill>
                  <a:prstClr val="black"/>
                </a:solidFill>
                <a:cs typeface="B Nazanin" pitchFamily="2" charset="-78"/>
              </a:rPr>
              <a:t>اولویت</a:t>
            </a:r>
            <a:r>
              <a:rPr lang="fa-IR" sz="1900" b="1" dirty="0">
                <a:solidFill>
                  <a:prstClr val="black"/>
                </a:solidFill>
                <a:cs typeface="B Nazanin" pitchFamily="2" charset="-78"/>
              </a:rPr>
              <a:t>‌</a:t>
            </a:r>
            <a:r>
              <a:rPr lang="ar-SA" sz="1900" b="1" dirty="0" smtClean="0">
                <a:solidFill>
                  <a:prstClr val="black"/>
                </a:solidFill>
                <a:cs typeface="B Nazanin" pitchFamily="2" charset="-78"/>
              </a:rPr>
              <a:t>های </a:t>
            </a:r>
            <a:r>
              <a:rPr lang="ar-SA" sz="1900" b="1" dirty="0">
                <a:solidFill>
                  <a:prstClr val="black"/>
                </a:solidFill>
                <a:cs typeface="B Nazanin" pitchFamily="2" charset="-78"/>
              </a:rPr>
              <a:t>کشور </a:t>
            </a:r>
            <a:r>
              <a:rPr lang="ar-SA" sz="1900" dirty="0">
                <a:solidFill>
                  <a:prstClr val="black"/>
                </a:solidFill>
                <a:cs typeface="B Nazanin" pitchFamily="2" charset="-78"/>
              </a:rPr>
              <a:t>است که شورای عالی انقلاب فرهنگی در آن نقش جدی دارد. بحمدالله با تصویب و ابلاغ نقشه جامع علمی کشور، حوزه علم و فناوری نقشه راه خود را یافته، ستاد راهبری نقشه جامع علمی تشکیل شده؛ و حرکت در آن مسیر آغاز گردید و تاکنون آثار و دستاوردهای خوبی هم در پی داشته </a:t>
            </a:r>
            <a:r>
              <a:rPr lang="ar-SA" sz="1900" dirty="0" smtClean="0">
                <a:solidFill>
                  <a:prstClr val="black"/>
                </a:solidFill>
                <a:cs typeface="B Nazanin" pitchFamily="2" charset="-78"/>
              </a:rPr>
              <a:t>است</a:t>
            </a:r>
            <a:r>
              <a:rPr lang="fa-IR" sz="1900" dirty="0" smtClean="0">
                <a:solidFill>
                  <a:prstClr val="black"/>
                </a:solidFill>
                <a:cs typeface="B Nazanin" pitchFamily="2" charset="-78"/>
              </a:rPr>
              <a:t>.</a:t>
            </a:r>
            <a:r>
              <a:rPr lang="ar-SA" sz="1900" dirty="0" smtClean="0">
                <a:solidFill>
                  <a:prstClr val="black"/>
                </a:solidFill>
                <a:cs typeface="B Nazanin" pitchFamily="2" charset="-78"/>
              </a:rPr>
              <a:t> </a:t>
            </a:r>
            <a:r>
              <a:rPr lang="ar-SA" sz="1900" dirty="0">
                <a:solidFill>
                  <a:prstClr val="black"/>
                </a:solidFill>
                <a:cs typeface="B Nazanin" pitchFamily="2" charset="-78"/>
              </a:rPr>
              <a:t>لازم است این مسیر با جدیت و اهتمام بیشتری بویژه از سوی مسئولان در قوای سه گانه و خصوصاً دولت محترم دنبال شود. </a:t>
            </a:r>
            <a:endParaRPr lang="fa-IR" sz="1900" dirty="0" smtClean="0">
              <a:solidFill>
                <a:prstClr val="black"/>
              </a:solidFill>
              <a:cs typeface="B Nazanin" pitchFamily="2" charset="-78"/>
            </a:endParaRPr>
          </a:p>
          <a:p>
            <a:pPr algn="justLow" rtl="1">
              <a:lnSpc>
                <a:spcPct val="114000"/>
              </a:lnSpc>
            </a:pPr>
            <a:r>
              <a:rPr lang="ar-SA" sz="1900" b="1" dirty="0" smtClean="0">
                <a:solidFill>
                  <a:prstClr val="black"/>
                </a:solidFill>
                <a:cs typeface="B Nazanin" pitchFamily="2" charset="-78"/>
              </a:rPr>
              <a:t>شتاب </a:t>
            </a:r>
            <a:r>
              <a:rPr lang="ar-SA" sz="1900" b="1" dirty="0">
                <a:solidFill>
                  <a:prstClr val="black"/>
                </a:solidFill>
                <a:cs typeface="B Nazanin" pitchFamily="2" charset="-78"/>
              </a:rPr>
              <a:t>رشد علمی کشور نباید به هیچ </a:t>
            </a:r>
            <a:r>
              <a:rPr lang="ar-SA" sz="1900" b="1" dirty="0" smtClean="0">
                <a:solidFill>
                  <a:prstClr val="black"/>
                </a:solidFill>
                <a:cs typeface="B Nazanin" pitchFamily="2" charset="-78"/>
              </a:rPr>
              <a:t>بهانه</a:t>
            </a:r>
            <a:r>
              <a:rPr lang="fa-IR" sz="1900" b="1" dirty="0" smtClean="0">
                <a:solidFill>
                  <a:prstClr val="black"/>
                </a:solidFill>
                <a:cs typeface="B Nazanin" pitchFamily="2" charset="-78"/>
              </a:rPr>
              <a:t>‌</a:t>
            </a:r>
            <a:r>
              <a:rPr lang="ar-SA" sz="1900" b="1" dirty="0" smtClean="0">
                <a:solidFill>
                  <a:prstClr val="black"/>
                </a:solidFill>
                <a:cs typeface="B Nazanin" pitchFamily="2" charset="-78"/>
              </a:rPr>
              <a:t>ای </a:t>
            </a:r>
            <a:r>
              <a:rPr lang="ar-SA" sz="1900" b="1" dirty="0">
                <a:solidFill>
                  <a:prstClr val="black"/>
                </a:solidFill>
                <a:cs typeface="B Nazanin" pitchFamily="2" charset="-78"/>
              </a:rPr>
              <a:t>حتی اندکی کاهش یابد، بلکه باید روز به روز بر آن افزوده شود </a:t>
            </a:r>
            <a:r>
              <a:rPr lang="ar-SA" sz="1900" dirty="0">
                <a:solidFill>
                  <a:prstClr val="black"/>
                </a:solidFill>
                <a:cs typeface="B Nazanin" pitchFamily="2" charset="-78"/>
              </a:rPr>
              <a:t>و شورا نیز نقش </a:t>
            </a:r>
            <a:r>
              <a:rPr lang="ar-SA" sz="1900" dirty="0" smtClean="0">
                <a:solidFill>
                  <a:prstClr val="black"/>
                </a:solidFill>
                <a:cs typeface="B Nazanin" pitchFamily="2" charset="-78"/>
              </a:rPr>
              <a:t>خود</a:t>
            </a:r>
            <a:r>
              <a:rPr lang="fa-IR" sz="1900" dirty="0" smtClean="0">
                <a:solidFill>
                  <a:prstClr val="black"/>
                </a:solidFill>
                <a:cs typeface="B Nazanin" pitchFamily="2" charset="-78"/>
              </a:rPr>
              <a:t> </a:t>
            </a:r>
            <a:r>
              <a:rPr lang="ar-SA" sz="1900" dirty="0" smtClean="0">
                <a:solidFill>
                  <a:prstClr val="black"/>
                </a:solidFill>
                <a:cs typeface="B Nazanin" pitchFamily="2" charset="-78"/>
              </a:rPr>
              <a:t>را </a:t>
            </a:r>
            <a:r>
              <a:rPr lang="ar-SA" sz="1900" dirty="0">
                <a:solidFill>
                  <a:prstClr val="black"/>
                </a:solidFill>
                <a:cs typeface="B Nazanin" pitchFamily="2" charset="-78"/>
              </a:rPr>
              <a:t>در نظارت و پایش و راهبری آن بطور جدی و فعال ایفا </a:t>
            </a:r>
            <a:r>
              <a:rPr lang="ar-SA" sz="1900" dirty="0" smtClean="0">
                <a:solidFill>
                  <a:prstClr val="black"/>
                </a:solidFill>
                <a:cs typeface="B Nazanin" pitchFamily="2" charset="-78"/>
              </a:rPr>
              <a:t>نماید</a:t>
            </a:r>
            <a:r>
              <a:rPr lang="fa-IR" sz="1900" dirty="0" smtClean="0">
                <a:solidFill>
                  <a:prstClr val="black"/>
                </a:solidFill>
                <a:cs typeface="B Nazanin" pitchFamily="2" charset="-78"/>
              </a:rPr>
              <a:t>.</a:t>
            </a:r>
            <a:r>
              <a:rPr lang="ar-SA" sz="1900" dirty="0">
                <a:solidFill>
                  <a:prstClr val="black"/>
                </a:solidFill>
                <a:cs typeface="B Nazanin" pitchFamily="2" charset="-78"/>
              </a:rPr>
              <a:t> </a:t>
            </a:r>
            <a:endParaRPr lang="fa-IR" sz="1900" dirty="0" smtClean="0">
              <a:solidFill>
                <a:prstClr val="black"/>
              </a:solidFill>
              <a:cs typeface="B Nazanin" pitchFamily="2" charset="-78"/>
            </a:endParaRPr>
          </a:p>
          <a:p>
            <a:pPr rtl="1">
              <a:lnSpc>
                <a:spcPct val="114000"/>
              </a:lnSpc>
            </a:pPr>
            <a:r>
              <a:rPr lang="fa-IR" sz="1900" dirty="0" smtClean="0">
                <a:solidFill>
                  <a:prstClr val="black"/>
                </a:solidFill>
                <a:cs typeface="B Nazanin" pitchFamily="2" charset="-78"/>
              </a:rPr>
              <a:t>26 مهر 1393</a:t>
            </a:r>
            <a:endParaRPr lang="ar-SA" sz="1900" dirty="0">
              <a:solidFill>
                <a:prstClr val="black"/>
              </a:solidFill>
              <a:cs typeface="B Nazanin" pitchFamily="2" charset="-78"/>
            </a:endParaRPr>
          </a:p>
        </p:txBody>
      </p:sp>
      <p:pic>
        <p:nvPicPr>
          <p:cNvPr id="5" name="Picture 4" descr="شتاب علمی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71600" y="167390"/>
            <a:ext cx="6582694" cy="762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106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 rtl="1"/>
            <a:r>
              <a:rPr lang="fa-IR" b="1" dirty="0" smtClean="0">
                <a:cs typeface="B Nazanin" pitchFamily="2" charset="-78"/>
              </a:rPr>
              <a:t>سهم پژوهش از تولید ناخالصی در ایران</a:t>
            </a:r>
            <a:br>
              <a:rPr lang="fa-IR" b="1" dirty="0" smtClean="0">
                <a:cs typeface="B Nazanin" pitchFamily="2" charset="-78"/>
              </a:rPr>
            </a:br>
            <a:r>
              <a:rPr lang="fa-IR" sz="2700" b="1" dirty="0" smtClean="0">
                <a:cs typeface="B Nazanin" pitchFamily="2" charset="-78"/>
              </a:rPr>
              <a:t>مقایسه آن با سهم نرمال شده با نرخ تورم سالانه</a:t>
            </a:r>
            <a:endParaRPr lang="en-US" b="1" dirty="0">
              <a:cs typeface="B Nazanin" pitchFamily="2" charset="-7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447800"/>
            <a:ext cx="7446963" cy="5200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596128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141" y="228600"/>
            <a:ext cx="6553199" cy="6553199"/>
          </a:xfrm>
        </p:spPr>
      </p:pic>
      <p:sp>
        <p:nvSpPr>
          <p:cNvPr id="7" name="4-Point Star 6"/>
          <p:cNvSpPr/>
          <p:nvPr/>
        </p:nvSpPr>
        <p:spPr>
          <a:xfrm>
            <a:off x="5291820" y="4800600"/>
            <a:ext cx="228600" cy="228600"/>
          </a:xfrm>
          <a:prstGeom prst="star4">
            <a:avLst>
              <a:gd name="adj" fmla="val 50000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  <p:sp>
        <p:nvSpPr>
          <p:cNvPr id="8" name="4-Point Star 7"/>
          <p:cNvSpPr/>
          <p:nvPr/>
        </p:nvSpPr>
        <p:spPr>
          <a:xfrm>
            <a:off x="5334000" y="1219200"/>
            <a:ext cx="228600" cy="228600"/>
          </a:xfrm>
          <a:prstGeom prst="star4">
            <a:avLst>
              <a:gd name="adj" fmla="val 50000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  <p:sp>
        <p:nvSpPr>
          <p:cNvPr id="9" name="4-Point Star 8"/>
          <p:cNvSpPr/>
          <p:nvPr/>
        </p:nvSpPr>
        <p:spPr>
          <a:xfrm>
            <a:off x="1914196" y="2791811"/>
            <a:ext cx="228600" cy="228600"/>
          </a:xfrm>
          <a:prstGeom prst="star4">
            <a:avLst>
              <a:gd name="adj" fmla="val 50000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  <p:sp>
        <p:nvSpPr>
          <p:cNvPr id="10" name="4-Point Star 9"/>
          <p:cNvSpPr/>
          <p:nvPr/>
        </p:nvSpPr>
        <p:spPr>
          <a:xfrm>
            <a:off x="5386413" y="2377966"/>
            <a:ext cx="228600" cy="228600"/>
          </a:xfrm>
          <a:prstGeom prst="star4">
            <a:avLst>
              <a:gd name="adj" fmla="val 50000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  <p:sp>
        <p:nvSpPr>
          <p:cNvPr id="11" name="4-Point Star 10"/>
          <p:cNvSpPr/>
          <p:nvPr/>
        </p:nvSpPr>
        <p:spPr>
          <a:xfrm>
            <a:off x="6019800" y="3390900"/>
            <a:ext cx="228600" cy="228600"/>
          </a:xfrm>
          <a:prstGeom prst="star4">
            <a:avLst>
              <a:gd name="adj" fmla="val 50000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3429000" y="1752600"/>
            <a:ext cx="228600" cy="228600"/>
          </a:xfrm>
          <a:prstGeom prst="star4">
            <a:avLst>
              <a:gd name="adj" fmla="val 50000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  <p:sp>
        <p:nvSpPr>
          <p:cNvPr id="14" name="4-Point Star 13"/>
          <p:cNvSpPr/>
          <p:nvPr/>
        </p:nvSpPr>
        <p:spPr>
          <a:xfrm>
            <a:off x="5029200" y="4356538"/>
            <a:ext cx="228600" cy="228600"/>
          </a:xfrm>
          <a:prstGeom prst="star4">
            <a:avLst>
              <a:gd name="adj" fmla="val 50000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  <p:sp>
        <p:nvSpPr>
          <p:cNvPr id="15" name="4-Point Star 14"/>
          <p:cNvSpPr/>
          <p:nvPr/>
        </p:nvSpPr>
        <p:spPr>
          <a:xfrm>
            <a:off x="2514600" y="2209800"/>
            <a:ext cx="228600" cy="228600"/>
          </a:xfrm>
          <a:prstGeom prst="star4">
            <a:avLst>
              <a:gd name="adj" fmla="val 50000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  <p:sp>
        <p:nvSpPr>
          <p:cNvPr id="17" name="4-Point Star 16"/>
          <p:cNvSpPr/>
          <p:nvPr/>
        </p:nvSpPr>
        <p:spPr>
          <a:xfrm>
            <a:off x="6013092" y="2530366"/>
            <a:ext cx="228600" cy="228600"/>
          </a:xfrm>
          <a:prstGeom prst="star4">
            <a:avLst>
              <a:gd name="adj" fmla="val 50000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  <p:sp>
        <p:nvSpPr>
          <p:cNvPr id="3" name="Flowchart: Connector 2"/>
          <p:cNvSpPr/>
          <p:nvPr/>
        </p:nvSpPr>
        <p:spPr>
          <a:xfrm>
            <a:off x="3815255" y="4610100"/>
            <a:ext cx="228600" cy="2286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prstClr val="white"/>
              </a:solidFill>
            </a:endParaRPr>
          </a:p>
        </p:txBody>
      </p:sp>
      <p:sp>
        <p:nvSpPr>
          <p:cNvPr id="16" name="Flowchart: Connector 15"/>
          <p:cNvSpPr/>
          <p:nvPr/>
        </p:nvSpPr>
        <p:spPr>
          <a:xfrm>
            <a:off x="2514600" y="1845880"/>
            <a:ext cx="228600" cy="2286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prstClr val="white"/>
              </a:solidFill>
            </a:endParaRPr>
          </a:p>
        </p:txBody>
      </p:sp>
      <p:sp>
        <p:nvSpPr>
          <p:cNvPr id="18" name="Flowchart: Connector 17"/>
          <p:cNvSpPr/>
          <p:nvPr/>
        </p:nvSpPr>
        <p:spPr>
          <a:xfrm>
            <a:off x="2728748" y="4076700"/>
            <a:ext cx="228600" cy="2286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prstClr val="white"/>
              </a:solidFill>
            </a:endParaRPr>
          </a:p>
        </p:txBody>
      </p:sp>
      <p:sp>
        <p:nvSpPr>
          <p:cNvPr id="19" name="Flowchart: Connector 18"/>
          <p:cNvSpPr/>
          <p:nvPr/>
        </p:nvSpPr>
        <p:spPr>
          <a:xfrm>
            <a:off x="4191000" y="3020411"/>
            <a:ext cx="228600" cy="2286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prstClr val="white"/>
              </a:solidFill>
            </a:endParaRPr>
          </a:p>
        </p:txBody>
      </p:sp>
      <p:sp>
        <p:nvSpPr>
          <p:cNvPr id="22" name="Flowchart: Connector 21"/>
          <p:cNvSpPr/>
          <p:nvPr/>
        </p:nvSpPr>
        <p:spPr>
          <a:xfrm>
            <a:off x="1725010" y="952500"/>
            <a:ext cx="228600" cy="2286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prstClr val="white"/>
              </a:solidFill>
            </a:endParaRPr>
          </a:p>
        </p:txBody>
      </p:sp>
      <p:sp>
        <p:nvSpPr>
          <p:cNvPr id="23" name="Flowchart: Connector 22"/>
          <p:cNvSpPr/>
          <p:nvPr/>
        </p:nvSpPr>
        <p:spPr>
          <a:xfrm>
            <a:off x="3534103" y="2095500"/>
            <a:ext cx="228600" cy="2286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prstClr val="white"/>
              </a:solidFill>
            </a:endParaRPr>
          </a:p>
        </p:txBody>
      </p:sp>
      <p:sp>
        <p:nvSpPr>
          <p:cNvPr id="24" name="Flowchart: Connector 23"/>
          <p:cNvSpPr/>
          <p:nvPr/>
        </p:nvSpPr>
        <p:spPr>
          <a:xfrm>
            <a:off x="3787665" y="2103383"/>
            <a:ext cx="228600" cy="2286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prstClr val="white"/>
              </a:solidFill>
            </a:endParaRPr>
          </a:p>
        </p:txBody>
      </p:sp>
      <p:sp>
        <p:nvSpPr>
          <p:cNvPr id="25" name="Flowchart: Connector 24"/>
          <p:cNvSpPr/>
          <p:nvPr/>
        </p:nvSpPr>
        <p:spPr>
          <a:xfrm>
            <a:off x="6019800" y="1866900"/>
            <a:ext cx="228600" cy="2286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prstClr val="white"/>
              </a:solidFill>
            </a:endParaRPr>
          </a:p>
        </p:txBody>
      </p:sp>
      <p:sp>
        <p:nvSpPr>
          <p:cNvPr id="26" name="Flowchart: Connector 25"/>
          <p:cNvSpPr/>
          <p:nvPr/>
        </p:nvSpPr>
        <p:spPr>
          <a:xfrm>
            <a:off x="3373820" y="2188780"/>
            <a:ext cx="228600" cy="228600"/>
          </a:xfrm>
          <a:prstGeom prst="flowChartConnector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prstClr val="white"/>
              </a:solidFill>
            </a:endParaRPr>
          </a:p>
        </p:txBody>
      </p:sp>
      <p:sp>
        <p:nvSpPr>
          <p:cNvPr id="27" name="Flowchart: Connector 26"/>
          <p:cNvSpPr/>
          <p:nvPr/>
        </p:nvSpPr>
        <p:spPr>
          <a:xfrm>
            <a:off x="3673365" y="2292569"/>
            <a:ext cx="228600" cy="228600"/>
          </a:xfrm>
          <a:prstGeom prst="flowChartConnector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prstClr val="white"/>
              </a:solidFill>
            </a:endParaRPr>
          </a:p>
        </p:txBody>
      </p:sp>
      <p:sp>
        <p:nvSpPr>
          <p:cNvPr id="28" name="Flowchart: Connector 27"/>
          <p:cNvSpPr/>
          <p:nvPr/>
        </p:nvSpPr>
        <p:spPr>
          <a:xfrm>
            <a:off x="4084583" y="4436679"/>
            <a:ext cx="228600" cy="228600"/>
          </a:xfrm>
          <a:prstGeom prst="flowChartConnector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prstClr val="white"/>
              </a:solidFill>
            </a:endParaRPr>
          </a:p>
        </p:txBody>
      </p:sp>
      <p:sp>
        <p:nvSpPr>
          <p:cNvPr id="29" name="Flowchart: Connector 28"/>
          <p:cNvSpPr/>
          <p:nvPr/>
        </p:nvSpPr>
        <p:spPr>
          <a:xfrm>
            <a:off x="4648200" y="3505200"/>
            <a:ext cx="228600" cy="228600"/>
          </a:xfrm>
          <a:prstGeom prst="flowChartConnector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prstClr val="white"/>
              </a:solidFill>
            </a:endParaRPr>
          </a:p>
        </p:txBody>
      </p:sp>
      <p:sp>
        <p:nvSpPr>
          <p:cNvPr id="30" name="Flowchart: Connector 29"/>
          <p:cNvSpPr/>
          <p:nvPr/>
        </p:nvSpPr>
        <p:spPr>
          <a:xfrm>
            <a:off x="4018754" y="1759169"/>
            <a:ext cx="228600" cy="228600"/>
          </a:xfrm>
          <a:prstGeom prst="flowChartConnector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prstClr val="white"/>
              </a:solidFill>
            </a:endParaRPr>
          </a:p>
        </p:txBody>
      </p:sp>
      <p:sp>
        <p:nvSpPr>
          <p:cNvPr id="31" name="Flowchart: Connector 30"/>
          <p:cNvSpPr/>
          <p:nvPr/>
        </p:nvSpPr>
        <p:spPr>
          <a:xfrm>
            <a:off x="3131943" y="2205859"/>
            <a:ext cx="228600" cy="228600"/>
          </a:xfrm>
          <a:prstGeom prst="flowChartConnector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prstClr val="white"/>
              </a:solidFill>
            </a:endParaRPr>
          </a:p>
        </p:txBody>
      </p:sp>
      <p:sp>
        <p:nvSpPr>
          <p:cNvPr id="32" name="Flowchart: Connector 31"/>
          <p:cNvSpPr/>
          <p:nvPr/>
        </p:nvSpPr>
        <p:spPr>
          <a:xfrm>
            <a:off x="3901965" y="2262352"/>
            <a:ext cx="228600" cy="228600"/>
          </a:xfrm>
          <a:prstGeom prst="flowChartConnector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prstClr val="white"/>
              </a:solidFill>
            </a:endParaRPr>
          </a:p>
        </p:txBody>
      </p:sp>
      <p:sp>
        <p:nvSpPr>
          <p:cNvPr id="33" name="Flowchart: Connector 32"/>
          <p:cNvSpPr/>
          <p:nvPr/>
        </p:nvSpPr>
        <p:spPr>
          <a:xfrm>
            <a:off x="2849478" y="1960180"/>
            <a:ext cx="228600" cy="228600"/>
          </a:xfrm>
          <a:prstGeom prst="flowChartConnector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prstClr val="white"/>
              </a:solidFill>
            </a:endParaRPr>
          </a:p>
        </p:txBody>
      </p:sp>
      <p:sp>
        <p:nvSpPr>
          <p:cNvPr id="34" name="Flowchart: Connector 33"/>
          <p:cNvSpPr/>
          <p:nvPr/>
        </p:nvSpPr>
        <p:spPr>
          <a:xfrm>
            <a:off x="3259520" y="1960180"/>
            <a:ext cx="228600" cy="228600"/>
          </a:xfrm>
          <a:prstGeom prst="flowChartConnector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prstClr val="white"/>
              </a:solidFill>
            </a:endParaRPr>
          </a:p>
        </p:txBody>
      </p:sp>
      <p:sp>
        <p:nvSpPr>
          <p:cNvPr id="35" name="Flowchart: Connector 34"/>
          <p:cNvSpPr/>
          <p:nvPr/>
        </p:nvSpPr>
        <p:spPr>
          <a:xfrm>
            <a:off x="1993024" y="838200"/>
            <a:ext cx="228600" cy="228600"/>
          </a:xfrm>
          <a:prstGeom prst="flowChartConnector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prstClr val="white"/>
              </a:solidFill>
            </a:endParaRPr>
          </a:p>
        </p:txBody>
      </p:sp>
      <p:sp>
        <p:nvSpPr>
          <p:cNvPr id="38" name="4-Point Star 37"/>
          <p:cNvSpPr/>
          <p:nvPr/>
        </p:nvSpPr>
        <p:spPr>
          <a:xfrm>
            <a:off x="3523593" y="2376652"/>
            <a:ext cx="228600" cy="228600"/>
          </a:xfrm>
          <a:prstGeom prst="star4">
            <a:avLst>
              <a:gd name="adj" fmla="val 5000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  <p:sp>
        <p:nvSpPr>
          <p:cNvPr id="39" name="4-Point Star 38"/>
          <p:cNvSpPr/>
          <p:nvPr/>
        </p:nvSpPr>
        <p:spPr>
          <a:xfrm>
            <a:off x="3675993" y="2529052"/>
            <a:ext cx="228600" cy="228600"/>
          </a:xfrm>
          <a:prstGeom prst="star4">
            <a:avLst>
              <a:gd name="adj" fmla="val 5000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  <p:sp>
        <p:nvSpPr>
          <p:cNvPr id="40" name="4-Point Star 39"/>
          <p:cNvSpPr/>
          <p:nvPr/>
        </p:nvSpPr>
        <p:spPr>
          <a:xfrm>
            <a:off x="3810000" y="2819400"/>
            <a:ext cx="228600" cy="228600"/>
          </a:xfrm>
          <a:prstGeom prst="star4">
            <a:avLst>
              <a:gd name="adj" fmla="val 5000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  <p:sp>
        <p:nvSpPr>
          <p:cNvPr id="41" name="4-Point Star 40"/>
          <p:cNvSpPr/>
          <p:nvPr/>
        </p:nvSpPr>
        <p:spPr>
          <a:xfrm>
            <a:off x="3405352" y="3150970"/>
            <a:ext cx="228600" cy="228600"/>
          </a:xfrm>
          <a:prstGeom prst="star4">
            <a:avLst>
              <a:gd name="adj" fmla="val 5000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  <p:sp>
        <p:nvSpPr>
          <p:cNvPr id="42" name="4-Point Star 41"/>
          <p:cNvSpPr/>
          <p:nvPr/>
        </p:nvSpPr>
        <p:spPr>
          <a:xfrm>
            <a:off x="4156513" y="2028498"/>
            <a:ext cx="228600" cy="228600"/>
          </a:xfrm>
          <a:prstGeom prst="star4">
            <a:avLst>
              <a:gd name="adj" fmla="val 5000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  <p:sp>
        <p:nvSpPr>
          <p:cNvPr id="43" name="4-Point Star 42"/>
          <p:cNvSpPr/>
          <p:nvPr/>
        </p:nvSpPr>
        <p:spPr>
          <a:xfrm>
            <a:off x="3980793" y="2129659"/>
            <a:ext cx="228600" cy="228600"/>
          </a:xfrm>
          <a:prstGeom prst="star4">
            <a:avLst>
              <a:gd name="adj" fmla="val 5000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  <p:sp>
        <p:nvSpPr>
          <p:cNvPr id="44" name="4-Point Star 43"/>
          <p:cNvSpPr/>
          <p:nvPr/>
        </p:nvSpPr>
        <p:spPr>
          <a:xfrm>
            <a:off x="1993024" y="1298028"/>
            <a:ext cx="228600" cy="228600"/>
          </a:xfrm>
          <a:prstGeom prst="star4">
            <a:avLst>
              <a:gd name="adj" fmla="val 5000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  <p:sp>
        <p:nvSpPr>
          <p:cNvPr id="5" name="Flowchart: Connector 4"/>
          <p:cNvSpPr/>
          <p:nvPr/>
        </p:nvSpPr>
        <p:spPr>
          <a:xfrm>
            <a:off x="3766367" y="4243552"/>
            <a:ext cx="252387" cy="2286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prstClr val="white"/>
              </a:solidFill>
            </a:endParaRPr>
          </a:p>
        </p:txBody>
      </p:sp>
      <p:sp>
        <p:nvSpPr>
          <p:cNvPr id="46" name="Flowchart: Connector 45"/>
          <p:cNvSpPr/>
          <p:nvPr/>
        </p:nvSpPr>
        <p:spPr>
          <a:xfrm>
            <a:off x="3446080" y="2362201"/>
            <a:ext cx="252387" cy="2286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prstClr val="white"/>
              </a:solidFill>
            </a:endParaRPr>
          </a:p>
        </p:txBody>
      </p:sp>
      <p:sp>
        <p:nvSpPr>
          <p:cNvPr id="47" name="Flowchart: Connector 46"/>
          <p:cNvSpPr/>
          <p:nvPr/>
        </p:nvSpPr>
        <p:spPr>
          <a:xfrm>
            <a:off x="3247626" y="2103383"/>
            <a:ext cx="252387" cy="2286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prstClr val="white"/>
              </a:solidFill>
            </a:endParaRPr>
          </a:p>
        </p:txBody>
      </p:sp>
      <p:sp>
        <p:nvSpPr>
          <p:cNvPr id="48" name="Flowchart: Connector 47"/>
          <p:cNvSpPr/>
          <p:nvPr/>
        </p:nvSpPr>
        <p:spPr>
          <a:xfrm>
            <a:off x="3745415" y="2377966"/>
            <a:ext cx="252387" cy="228600"/>
          </a:xfrm>
          <a:prstGeom prst="flowChartConnector">
            <a:avLst/>
          </a:prstGeom>
          <a:solidFill>
            <a:srgbClr val="59F50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prstClr val="white"/>
              </a:solidFill>
            </a:endParaRPr>
          </a:p>
        </p:txBody>
      </p:sp>
      <p:sp>
        <p:nvSpPr>
          <p:cNvPr id="49" name="Flowchart: Connector 48"/>
          <p:cNvSpPr/>
          <p:nvPr/>
        </p:nvSpPr>
        <p:spPr>
          <a:xfrm>
            <a:off x="3897815" y="2530366"/>
            <a:ext cx="252387" cy="228600"/>
          </a:xfrm>
          <a:prstGeom prst="flowChartConnector">
            <a:avLst/>
          </a:prstGeom>
          <a:solidFill>
            <a:srgbClr val="59F50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prstClr val="white"/>
              </a:solidFill>
            </a:endParaRPr>
          </a:p>
        </p:txBody>
      </p:sp>
      <p:sp>
        <p:nvSpPr>
          <p:cNvPr id="50" name="Flowchart: Connector 49"/>
          <p:cNvSpPr/>
          <p:nvPr/>
        </p:nvSpPr>
        <p:spPr>
          <a:xfrm>
            <a:off x="2376513" y="953814"/>
            <a:ext cx="252387" cy="228600"/>
          </a:xfrm>
          <a:prstGeom prst="flowChartConnector">
            <a:avLst/>
          </a:prstGeom>
          <a:solidFill>
            <a:srgbClr val="59F50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prstClr val="white"/>
              </a:solidFill>
            </a:endParaRPr>
          </a:p>
        </p:txBody>
      </p:sp>
      <p:sp>
        <p:nvSpPr>
          <p:cNvPr id="51" name="Flowchart: Connector 50"/>
          <p:cNvSpPr/>
          <p:nvPr/>
        </p:nvSpPr>
        <p:spPr>
          <a:xfrm>
            <a:off x="3673364" y="3457904"/>
            <a:ext cx="252387" cy="228600"/>
          </a:xfrm>
          <a:prstGeom prst="flowChartConnector">
            <a:avLst/>
          </a:prstGeom>
          <a:solidFill>
            <a:srgbClr val="59F50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prstClr val="white"/>
              </a:solidFill>
            </a:endParaRPr>
          </a:p>
        </p:txBody>
      </p:sp>
      <p:sp>
        <p:nvSpPr>
          <p:cNvPr id="52" name="Flowchart: Connector 51"/>
          <p:cNvSpPr/>
          <p:nvPr/>
        </p:nvSpPr>
        <p:spPr>
          <a:xfrm>
            <a:off x="8458200" y="1447800"/>
            <a:ext cx="228600" cy="2286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prstClr val="white"/>
              </a:solidFill>
            </a:endParaRPr>
          </a:p>
        </p:txBody>
      </p:sp>
      <p:sp>
        <p:nvSpPr>
          <p:cNvPr id="53" name="Flowchart: Connector 52"/>
          <p:cNvSpPr/>
          <p:nvPr/>
        </p:nvSpPr>
        <p:spPr>
          <a:xfrm>
            <a:off x="8454259" y="2362200"/>
            <a:ext cx="228600" cy="228600"/>
          </a:xfrm>
          <a:prstGeom prst="flowChartConnector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prstClr val="white"/>
              </a:solidFill>
            </a:endParaRPr>
          </a:p>
        </p:txBody>
      </p:sp>
      <p:sp>
        <p:nvSpPr>
          <p:cNvPr id="54" name="4-Point Star 53"/>
          <p:cNvSpPr/>
          <p:nvPr/>
        </p:nvSpPr>
        <p:spPr>
          <a:xfrm>
            <a:off x="8458200" y="3276600"/>
            <a:ext cx="228600" cy="228600"/>
          </a:xfrm>
          <a:prstGeom prst="star4">
            <a:avLst>
              <a:gd name="adj" fmla="val 50000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  <p:sp>
        <p:nvSpPr>
          <p:cNvPr id="55" name="4-Point Star 54"/>
          <p:cNvSpPr/>
          <p:nvPr/>
        </p:nvSpPr>
        <p:spPr>
          <a:xfrm>
            <a:off x="8493812" y="4191000"/>
            <a:ext cx="228600" cy="228600"/>
          </a:xfrm>
          <a:prstGeom prst="star4">
            <a:avLst>
              <a:gd name="adj" fmla="val 5000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  <p:sp>
        <p:nvSpPr>
          <p:cNvPr id="56" name="Flowchart: Connector 55"/>
          <p:cNvSpPr/>
          <p:nvPr/>
        </p:nvSpPr>
        <p:spPr>
          <a:xfrm>
            <a:off x="445306" y="4436679"/>
            <a:ext cx="252387" cy="2286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prstClr val="white"/>
              </a:solidFill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8077200" y="1828800"/>
            <a:ext cx="914400" cy="346841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fa-IR" dirty="0" smtClean="0">
                <a:solidFill>
                  <a:schemeClr val="tx1"/>
                </a:solidFill>
                <a:cs typeface="B Titr" pitchFamily="2" charset="-78"/>
              </a:rPr>
              <a:t>دارویی</a:t>
            </a:r>
            <a:endParaRPr lang="fa-IR" dirty="0">
              <a:solidFill>
                <a:schemeClr val="tx1"/>
              </a:solidFill>
              <a:cs typeface="B Titr" pitchFamily="2" charset="-78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7848600" y="2701159"/>
            <a:ext cx="1295400" cy="34684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fa-IR" sz="1400" dirty="0" smtClean="0">
                <a:solidFill>
                  <a:schemeClr val="tx1"/>
                </a:solidFill>
                <a:cs typeface="B Titr" pitchFamily="2" charset="-78"/>
              </a:rPr>
              <a:t>بیوتکنولوژی</a:t>
            </a:r>
            <a:endParaRPr lang="fa-IR" sz="1400" dirty="0">
              <a:solidFill>
                <a:schemeClr val="tx1"/>
              </a:solidFill>
              <a:cs typeface="B Titr" pitchFamily="2" charset="-78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8077200" y="3615559"/>
            <a:ext cx="914400" cy="346841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fa-IR" dirty="0" smtClean="0">
                <a:solidFill>
                  <a:schemeClr val="tx1"/>
                </a:solidFill>
                <a:cs typeface="B Titr" pitchFamily="2" charset="-78"/>
              </a:rPr>
              <a:t>سلامت</a:t>
            </a:r>
            <a:endParaRPr lang="fa-IR" dirty="0">
              <a:solidFill>
                <a:schemeClr val="tx1"/>
              </a:solidFill>
              <a:cs typeface="B Titr" pitchFamily="2" charset="-78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8077200" y="4606159"/>
            <a:ext cx="914400" cy="346841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fa-IR" dirty="0" smtClean="0">
                <a:solidFill>
                  <a:schemeClr val="tx1"/>
                </a:solidFill>
                <a:cs typeface="B Titr" pitchFamily="2" charset="-78"/>
              </a:rPr>
              <a:t>تجهیزات</a:t>
            </a:r>
            <a:endParaRPr lang="fa-IR" dirty="0">
              <a:solidFill>
                <a:schemeClr val="tx1"/>
              </a:solidFill>
              <a:cs typeface="B Titr" pitchFamily="2" charset="-78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126193" y="4857093"/>
            <a:ext cx="914400" cy="346841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fa-IR" dirty="0" smtClean="0">
                <a:solidFill>
                  <a:schemeClr val="tx1"/>
                </a:solidFill>
                <a:cs typeface="B Titr" pitchFamily="2" charset="-78"/>
              </a:rPr>
              <a:t>اطلاعات</a:t>
            </a:r>
            <a:endParaRPr lang="fa-IR" dirty="0">
              <a:solidFill>
                <a:schemeClr val="tx1"/>
              </a:solidFill>
              <a:cs typeface="B Titr" pitchFamily="2" charset="-78"/>
            </a:endParaRPr>
          </a:p>
        </p:txBody>
      </p:sp>
      <p:sp>
        <p:nvSpPr>
          <p:cNvPr id="62" name="4-Point Star 61"/>
          <p:cNvSpPr/>
          <p:nvPr/>
        </p:nvSpPr>
        <p:spPr>
          <a:xfrm>
            <a:off x="457200" y="1221828"/>
            <a:ext cx="228600" cy="228600"/>
          </a:xfrm>
          <a:prstGeom prst="star4">
            <a:avLst>
              <a:gd name="adj" fmla="val 50000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  <p:sp>
        <p:nvSpPr>
          <p:cNvPr id="63" name="4-Point Star 62"/>
          <p:cNvSpPr/>
          <p:nvPr/>
        </p:nvSpPr>
        <p:spPr>
          <a:xfrm>
            <a:off x="4043855" y="5010807"/>
            <a:ext cx="228600" cy="228600"/>
          </a:xfrm>
          <a:prstGeom prst="star4">
            <a:avLst>
              <a:gd name="adj" fmla="val 50000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114300" y="1613339"/>
            <a:ext cx="914400" cy="5128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fa-IR" sz="1600" dirty="0" smtClean="0">
                <a:solidFill>
                  <a:schemeClr val="tx1"/>
                </a:solidFill>
                <a:cs typeface="B Titr" pitchFamily="2" charset="-78"/>
              </a:rPr>
              <a:t>سلول بنیادی</a:t>
            </a:r>
            <a:endParaRPr lang="fa-IR" sz="1600" dirty="0">
              <a:solidFill>
                <a:schemeClr val="tx1"/>
              </a:solidFill>
              <a:cs typeface="B Titr" pitchFamily="2" charset="-78"/>
            </a:endParaRPr>
          </a:p>
        </p:txBody>
      </p:sp>
      <p:sp>
        <p:nvSpPr>
          <p:cNvPr id="65" name="Flowchart: Connector 64"/>
          <p:cNvSpPr/>
          <p:nvPr/>
        </p:nvSpPr>
        <p:spPr>
          <a:xfrm>
            <a:off x="457200" y="2928938"/>
            <a:ext cx="252387" cy="228600"/>
          </a:xfrm>
          <a:prstGeom prst="flowChartConnector">
            <a:avLst/>
          </a:prstGeom>
          <a:solidFill>
            <a:srgbClr val="59F50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prstClr val="white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126193" y="3287112"/>
            <a:ext cx="914400" cy="5386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fa-IR" dirty="0" smtClean="0">
                <a:solidFill>
                  <a:schemeClr val="tx1"/>
                </a:solidFill>
                <a:cs typeface="B Titr" pitchFamily="2" charset="-78"/>
              </a:rPr>
              <a:t>گیاهان دارویی</a:t>
            </a:r>
            <a:endParaRPr lang="fa-IR" dirty="0">
              <a:solidFill>
                <a:schemeClr val="tx1"/>
              </a:solidFill>
              <a:cs typeface="B Titr" pitchFamily="2" charset="-78"/>
            </a:endParaRPr>
          </a:p>
        </p:txBody>
      </p:sp>
      <p:sp>
        <p:nvSpPr>
          <p:cNvPr id="67" name="7-Point Star 66"/>
          <p:cNvSpPr/>
          <p:nvPr/>
        </p:nvSpPr>
        <p:spPr>
          <a:xfrm>
            <a:off x="4572000" y="2438400"/>
            <a:ext cx="304800" cy="304800"/>
          </a:xfrm>
          <a:prstGeom prst="star7">
            <a:avLst/>
          </a:prstGeom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8" name="7-Point Star 67"/>
          <p:cNvSpPr/>
          <p:nvPr/>
        </p:nvSpPr>
        <p:spPr>
          <a:xfrm>
            <a:off x="2286000" y="2819400"/>
            <a:ext cx="304800" cy="304800"/>
          </a:xfrm>
          <a:prstGeom prst="star7">
            <a:avLst/>
          </a:prstGeom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9" name="7-Point Star 68"/>
          <p:cNvSpPr/>
          <p:nvPr/>
        </p:nvSpPr>
        <p:spPr>
          <a:xfrm>
            <a:off x="2971800" y="2514600"/>
            <a:ext cx="304800" cy="304800"/>
          </a:xfrm>
          <a:prstGeom prst="star7">
            <a:avLst/>
          </a:prstGeom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0" name="7-Point Star 69"/>
          <p:cNvSpPr/>
          <p:nvPr/>
        </p:nvSpPr>
        <p:spPr>
          <a:xfrm>
            <a:off x="5486400" y="1447800"/>
            <a:ext cx="304800" cy="304800"/>
          </a:xfrm>
          <a:prstGeom prst="star7">
            <a:avLst/>
          </a:prstGeom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1" name="7-Point Star 70"/>
          <p:cNvSpPr/>
          <p:nvPr/>
        </p:nvSpPr>
        <p:spPr>
          <a:xfrm>
            <a:off x="5562600" y="1905000"/>
            <a:ext cx="304800" cy="304800"/>
          </a:xfrm>
          <a:prstGeom prst="star7">
            <a:avLst/>
          </a:prstGeom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2" name="7-Point Star 71"/>
          <p:cNvSpPr/>
          <p:nvPr/>
        </p:nvSpPr>
        <p:spPr>
          <a:xfrm>
            <a:off x="3124200" y="3657600"/>
            <a:ext cx="304800" cy="304800"/>
          </a:xfrm>
          <a:prstGeom prst="star7">
            <a:avLst/>
          </a:prstGeom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3" name="7-Point Star 72"/>
          <p:cNvSpPr/>
          <p:nvPr/>
        </p:nvSpPr>
        <p:spPr>
          <a:xfrm>
            <a:off x="4800600" y="5486400"/>
            <a:ext cx="304800" cy="304800"/>
          </a:xfrm>
          <a:prstGeom prst="star7">
            <a:avLst/>
          </a:prstGeom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4" name="7-Point Star 73"/>
          <p:cNvSpPr/>
          <p:nvPr/>
        </p:nvSpPr>
        <p:spPr>
          <a:xfrm>
            <a:off x="2514600" y="3429000"/>
            <a:ext cx="304800" cy="304800"/>
          </a:xfrm>
          <a:prstGeom prst="star7">
            <a:avLst/>
          </a:prstGeom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5" name="7-Point Star 74"/>
          <p:cNvSpPr/>
          <p:nvPr/>
        </p:nvSpPr>
        <p:spPr>
          <a:xfrm>
            <a:off x="6781800" y="4800600"/>
            <a:ext cx="304800" cy="304800"/>
          </a:xfrm>
          <a:prstGeom prst="star7">
            <a:avLst/>
          </a:prstGeom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6" name="7-Point Star 75"/>
          <p:cNvSpPr/>
          <p:nvPr/>
        </p:nvSpPr>
        <p:spPr>
          <a:xfrm>
            <a:off x="4343400" y="4876800"/>
            <a:ext cx="304800" cy="304800"/>
          </a:xfrm>
          <a:prstGeom prst="star7">
            <a:avLst/>
          </a:prstGeom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7" name="7-Point Star 76"/>
          <p:cNvSpPr/>
          <p:nvPr/>
        </p:nvSpPr>
        <p:spPr>
          <a:xfrm>
            <a:off x="5562600" y="4648200"/>
            <a:ext cx="304800" cy="304800"/>
          </a:xfrm>
          <a:prstGeom prst="star7">
            <a:avLst/>
          </a:prstGeom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8" name="7-Point Star 77"/>
          <p:cNvSpPr/>
          <p:nvPr/>
        </p:nvSpPr>
        <p:spPr>
          <a:xfrm>
            <a:off x="2743200" y="1295400"/>
            <a:ext cx="304800" cy="304800"/>
          </a:xfrm>
          <a:prstGeom prst="star7">
            <a:avLst/>
          </a:prstGeom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9" name="Title 1"/>
          <p:cNvSpPr txBox="1">
            <a:spLocks/>
          </p:cNvSpPr>
          <p:nvPr/>
        </p:nvSpPr>
        <p:spPr>
          <a:xfrm>
            <a:off x="5386413" y="302326"/>
            <a:ext cx="3634023" cy="7487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fa-IR" sz="2200" dirty="0" smtClean="0">
                <a:solidFill>
                  <a:prstClr val="black"/>
                </a:solidFill>
                <a:cs typeface="B Titr" pitchFamily="2" charset="-78"/>
              </a:rPr>
              <a:t>وضعیت  پراکندگی مجموعه مراکز رشد فناوری دایر و متقاضی تاسیس</a:t>
            </a:r>
            <a:endParaRPr lang="fa-IR" sz="2200" dirty="0">
              <a:solidFill>
                <a:prstClr val="black"/>
              </a:solidFill>
              <a:cs typeface="B Titr" pitchFamily="2" charset="-78"/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0" name="7-Point Star 79"/>
          <p:cNvSpPr/>
          <p:nvPr/>
        </p:nvSpPr>
        <p:spPr>
          <a:xfrm>
            <a:off x="426981" y="5486400"/>
            <a:ext cx="304800" cy="304800"/>
          </a:xfrm>
          <a:prstGeom prst="star7">
            <a:avLst/>
          </a:prstGeom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152400" y="5916886"/>
            <a:ext cx="914400" cy="439464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fa-IR" sz="1600" dirty="0" smtClean="0">
                <a:solidFill>
                  <a:schemeClr val="tx1"/>
                </a:solidFill>
                <a:cs typeface="B Titr" pitchFamily="2" charset="-78"/>
              </a:rPr>
              <a:t>متقاضی تاسیس</a:t>
            </a:r>
            <a:endParaRPr lang="fa-IR" sz="1600" dirty="0">
              <a:solidFill>
                <a:schemeClr val="tx1"/>
              </a:solidFill>
              <a:cs typeface="B Titr" pitchFamily="2" charset="-78"/>
            </a:endParaRPr>
          </a:p>
        </p:txBody>
      </p:sp>
      <p:sp>
        <p:nvSpPr>
          <p:cNvPr id="82" name="7-Point Star 81"/>
          <p:cNvSpPr/>
          <p:nvPr/>
        </p:nvSpPr>
        <p:spPr>
          <a:xfrm>
            <a:off x="1920764" y="3150970"/>
            <a:ext cx="304800" cy="304800"/>
          </a:xfrm>
          <a:prstGeom prst="star7">
            <a:avLst/>
          </a:prstGeom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3" name="7-Point Star 82"/>
          <p:cNvSpPr/>
          <p:nvPr/>
        </p:nvSpPr>
        <p:spPr>
          <a:xfrm>
            <a:off x="4617979" y="1399565"/>
            <a:ext cx="304800" cy="304800"/>
          </a:xfrm>
          <a:prstGeom prst="star7">
            <a:avLst/>
          </a:prstGeom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591886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End</a:t>
            </a:r>
            <a:endParaRPr lang="en-US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64064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Share of Medical Sciences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1560" y="1844824"/>
            <a:ext cx="8075240" cy="4608512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32%</a:t>
            </a:r>
            <a:r>
              <a:rPr lang="en-US" sz="3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all </a:t>
            </a:r>
            <a:r>
              <a:rPr lang="en-US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Documents</a:t>
            </a:r>
            <a:r>
              <a:rPr lang="en-US" sz="3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belong to Medical Sciences.</a:t>
            </a:r>
          </a:p>
          <a:p>
            <a:r>
              <a:rPr lang="en-US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28% </a:t>
            </a:r>
            <a:r>
              <a:rPr lang="en-US" sz="3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all </a:t>
            </a:r>
            <a:r>
              <a:rPr lang="en-US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Highly Cited Papers </a:t>
            </a:r>
            <a:r>
              <a:rPr lang="en-US" sz="3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belong to Medical Sciences</a:t>
            </a:r>
            <a:endParaRPr lang="en-US" sz="32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9960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0040" y="260648"/>
            <a:ext cx="7772400" cy="1143000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Rank 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r>
              <a:rPr lang="en-US" sz="3200" b="1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in the world for 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number of documents</a:t>
            </a:r>
            <a:r>
              <a:rPr lang="en-US" sz="32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en-US" sz="32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science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Scopus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340768"/>
            <a:ext cx="8064896" cy="5300538"/>
          </a:xfrm>
        </p:spPr>
      </p:pic>
      <p:sp>
        <p:nvSpPr>
          <p:cNvPr id="5" name="Rectangle 4"/>
          <p:cNvSpPr/>
          <p:nvPr/>
        </p:nvSpPr>
        <p:spPr>
          <a:xfrm>
            <a:off x="645990" y="5636196"/>
            <a:ext cx="7992888" cy="2880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6632"/>
            <a:ext cx="1381123" cy="300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062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569021"/>
            <a:ext cx="8299143" cy="4740299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0040" y="260648"/>
            <a:ext cx="7772400" cy="1143000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Iran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Country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Rank 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Sciences in  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Middle 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East 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based on 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Scopus</a:t>
            </a:r>
            <a:endParaRPr lang="en-US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17648" y="2060848"/>
            <a:ext cx="8136904" cy="2880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557" y="116632"/>
            <a:ext cx="1381123" cy="300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131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b="1" dirty="0" smtClean="0">
                <a:latin typeface="B ،هفق"/>
                <a:cs typeface="B Titr" panose="00000700000000000000" pitchFamily="2" charset="-78"/>
              </a:rPr>
              <a:t>رتبه </a:t>
            </a:r>
            <a:r>
              <a:rPr lang="fa-IR" b="1" dirty="0" err="1" smtClean="0">
                <a:latin typeface="B ،هفق"/>
                <a:cs typeface="B Titr" panose="00000700000000000000" pitchFamily="2" charset="-78"/>
              </a:rPr>
              <a:t>ايران</a:t>
            </a:r>
            <a:r>
              <a:rPr lang="fa-IR" b="1" dirty="0" smtClean="0">
                <a:latin typeface="B ،هفق"/>
                <a:cs typeface="B Titr" panose="00000700000000000000" pitchFamily="2" charset="-78"/>
              </a:rPr>
              <a:t> </a:t>
            </a:r>
            <a:r>
              <a:rPr lang="fa-IR" b="1" dirty="0" err="1" smtClean="0">
                <a:latin typeface="B ،هفق"/>
                <a:cs typeface="B Titr" panose="00000700000000000000" pitchFamily="2" charset="-78"/>
              </a:rPr>
              <a:t>درتوليد</a:t>
            </a:r>
            <a:r>
              <a:rPr lang="fa-IR" b="1" dirty="0" smtClean="0">
                <a:latin typeface="B ،هفق"/>
                <a:cs typeface="B Titr" panose="00000700000000000000" pitchFamily="2" charset="-78"/>
              </a:rPr>
              <a:t> علم</a:t>
            </a:r>
            <a:endParaRPr lang="en-US" b="1" dirty="0">
              <a:latin typeface="B ،هفق"/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905000"/>
            <a:ext cx="8385048" cy="4495800"/>
          </a:xfrm>
        </p:spPr>
        <p:txBody>
          <a:bodyPr>
            <a:normAutofit fontScale="85000" lnSpcReduction="20000"/>
          </a:bodyPr>
          <a:lstStyle/>
          <a:p>
            <a:pPr algn="r" rtl="1">
              <a:buFont typeface="Wingdings" panose="05000000000000000000" pitchFamily="2" charset="2"/>
              <a:buChar char="q"/>
            </a:pPr>
            <a:r>
              <a:rPr lang="fa-IR" sz="3200" dirty="0" smtClean="0">
                <a:cs typeface="B Mitra" panose="00000400000000000000" pitchFamily="2" charset="-78"/>
              </a:rPr>
              <a:t>رتبه </a:t>
            </a:r>
            <a:r>
              <a:rPr lang="fa-IR" sz="3200" dirty="0" err="1" smtClean="0">
                <a:cs typeface="B Mitra" panose="00000400000000000000" pitchFamily="2" charset="-78"/>
              </a:rPr>
              <a:t>ايران</a:t>
            </a:r>
            <a:r>
              <a:rPr lang="fa-IR" sz="3200" dirty="0" smtClean="0">
                <a:cs typeface="B Mitra" panose="00000400000000000000" pitchFamily="2" charset="-78"/>
              </a:rPr>
              <a:t> در منطقه و </a:t>
            </a:r>
            <a:r>
              <a:rPr lang="fa-IR" sz="3200" dirty="0" err="1" smtClean="0">
                <a:cs typeface="B Mitra" panose="00000400000000000000" pitchFamily="2" charset="-78"/>
              </a:rPr>
              <a:t>نيز</a:t>
            </a:r>
            <a:r>
              <a:rPr lang="fa-IR" sz="3200" dirty="0" smtClean="0">
                <a:cs typeface="B Mitra" panose="00000400000000000000" pitchFamily="2" charset="-78"/>
              </a:rPr>
              <a:t> در </a:t>
            </a:r>
            <a:r>
              <a:rPr lang="fa-IR" sz="3200" dirty="0" err="1" smtClean="0">
                <a:cs typeface="B Mitra" panose="00000400000000000000" pitchFamily="2" charset="-78"/>
              </a:rPr>
              <a:t>بين</a:t>
            </a:r>
            <a:r>
              <a:rPr lang="fa-IR" sz="3200" dirty="0" smtClean="0">
                <a:cs typeface="B Mitra" panose="00000400000000000000" pitchFamily="2" charset="-78"/>
              </a:rPr>
              <a:t> کشورهای اسلامی در سال </a:t>
            </a:r>
            <a:r>
              <a:rPr lang="fa-IR" sz="3200" dirty="0" smtClean="0">
                <a:solidFill>
                  <a:srgbClr val="FF0000"/>
                </a:solidFill>
                <a:cs typeface="B Mitra" panose="00000400000000000000" pitchFamily="2" charset="-78"/>
              </a:rPr>
              <a:t>2013</a:t>
            </a:r>
            <a:r>
              <a:rPr lang="fa-IR" sz="3200" dirty="0" smtClean="0">
                <a:cs typeface="B Mitra" panose="00000400000000000000" pitchFamily="2" charset="-78"/>
              </a:rPr>
              <a:t> بر مبنای تعداد مقالات منتشر شده در بانک اطلاعاتی </a:t>
            </a:r>
            <a:r>
              <a:rPr lang="en-US" sz="3200" dirty="0" smtClean="0">
                <a:solidFill>
                  <a:srgbClr val="FF0000"/>
                </a:solidFill>
                <a:cs typeface="B Mitra" panose="00000400000000000000" pitchFamily="2" charset="-78"/>
              </a:rPr>
              <a:t>Scopus</a:t>
            </a:r>
            <a:r>
              <a:rPr lang="fa-IR" sz="3200" dirty="0" smtClean="0">
                <a:cs typeface="B Mitra" panose="00000400000000000000" pitchFamily="2" charset="-78"/>
              </a:rPr>
              <a:t>، </a:t>
            </a:r>
            <a:r>
              <a:rPr lang="fa-IR" sz="3200" dirty="0" smtClean="0">
                <a:solidFill>
                  <a:srgbClr val="FF0000"/>
                </a:solidFill>
                <a:cs typeface="B Mitra" panose="00000400000000000000" pitchFamily="2" charset="-78"/>
              </a:rPr>
              <a:t>رتبه اول </a:t>
            </a:r>
            <a:r>
              <a:rPr lang="fa-IR" sz="3200" dirty="0" smtClean="0">
                <a:cs typeface="B Mitra" panose="00000400000000000000" pitchFamily="2" charset="-78"/>
              </a:rPr>
              <a:t>بوده است.</a:t>
            </a:r>
          </a:p>
          <a:p>
            <a:pPr algn="r" rtl="1">
              <a:buFont typeface="Wingdings" panose="05000000000000000000" pitchFamily="2" charset="2"/>
              <a:buChar char="q"/>
            </a:pPr>
            <a:endParaRPr lang="fa-IR" sz="3200" dirty="0">
              <a:cs typeface="B Mitra" panose="0000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q"/>
            </a:pPr>
            <a:r>
              <a:rPr lang="fa-IR" sz="3200" dirty="0" smtClean="0">
                <a:cs typeface="B Mitra" panose="00000400000000000000" pitchFamily="2" charset="-78"/>
              </a:rPr>
              <a:t>در سال </a:t>
            </a:r>
            <a:r>
              <a:rPr lang="fa-IR" sz="3200" dirty="0" smtClean="0">
                <a:solidFill>
                  <a:srgbClr val="FF0000"/>
                </a:solidFill>
                <a:cs typeface="B Mitra" panose="00000400000000000000" pitchFamily="2" charset="-78"/>
              </a:rPr>
              <a:t>2014</a:t>
            </a:r>
            <a:r>
              <a:rPr lang="fa-IR" sz="3200" dirty="0" smtClean="0">
                <a:cs typeface="B Mitra" panose="00000400000000000000" pitchFamily="2" charset="-78"/>
              </a:rPr>
              <a:t> </a:t>
            </a:r>
            <a:r>
              <a:rPr lang="fa-IR" sz="3200" dirty="0" err="1" smtClean="0">
                <a:cs typeface="B Mitra" panose="00000400000000000000" pitchFamily="2" charset="-78"/>
              </a:rPr>
              <a:t>ميلادی</a:t>
            </a:r>
            <a:r>
              <a:rPr lang="fa-IR" sz="3200" dirty="0" smtClean="0">
                <a:cs typeface="B Mitra" panose="00000400000000000000" pitchFamily="2" charset="-78"/>
              </a:rPr>
              <a:t> </a:t>
            </a:r>
            <a:r>
              <a:rPr lang="fa-IR" sz="3200" dirty="0" err="1" smtClean="0">
                <a:cs typeface="B Mitra" panose="00000400000000000000" pitchFamily="2" charset="-78"/>
              </a:rPr>
              <a:t>نيز</a:t>
            </a:r>
            <a:r>
              <a:rPr lang="fa-IR" sz="3200" dirty="0" smtClean="0">
                <a:cs typeface="B Mitra" panose="00000400000000000000" pitchFamily="2" charset="-78"/>
              </a:rPr>
              <a:t> </a:t>
            </a:r>
            <a:r>
              <a:rPr lang="fa-IR" sz="3200" dirty="0" err="1" smtClean="0">
                <a:cs typeface="B Mitra" panose="00000400000000000000" pitchFamily="2" charset="-78"/>
              </a:rPr>
              <a:t>ايران</a:t>
            </a:r>
            <a:r>
              <a:rPr lang="fa-IR" sz="3200" dirty="0" smtClean="0">
                <a:cs typeface="B Mitra" panose="00000400000000000000" pitchFamily="2" charset="-78"/>
              </a:rPr>
              <a:t> توانسته </a:t>
            </a:r>
            <a:r>
              <a:rPr lang="fa-IR" sz="3200" dirty="0" smtClean="0">
                <a:solidFill>
                  <a:srgbClr val="FF0000"/>
                </a:solidFill>
                <a:cs typeface="B Mitra" panose="00000400000000000000" pitchFamily="2" charset="-78"/>
              </a:rPr>
              <a:t>رتبه اول خود را در منطقه و </a:t>
            </a:r>
            <a:r>
              <a:rPr lang="fa-IR" sz="3200" dirty="0" err="1" smtClean="0">
                <a:solidFill>
                  <a:srgbClr val="FF0000"/>
                </a:solidFill>
                <a:cs typeface="B Mitra" panose="00000400000000000000" pitchFamily="2" charset="-78"/>
              </a:rPr>
              <a:t>نيز</a:t>
            </a:r>
            <a:r>
              <a:rPr lang="fa-IR" sz="3200" dirty="0" smtClean="0">
                <a:solidFill>
                  <a:srgbClr val="FF0000"/>
                </a:solidFill>
                <a:cs typeface="B Mitra" panose="00000400000000000000" pitchFamily="2" charset="-78"/>
              </a:rPr>
              <a:t> در </a:t>
            </a:r>
            <a:r>
              <a:rPr lang="fa-IR" sz="3200" dirty="0" err="1" smtClean="0">
                <a:solidFill>
                  <a:srgbClr val="FF0000"/>
                </a:solidFill>
                <a:cs typeface="B Mitra" panose="00000400000000000000" pitchFamily="2" charset="-78"/>
              </a:rPr>
              <a:t>بين</a:t>
            </a:r>
            <a:r>
              <a:rPr lang="fa-IR" sz="3200" dirty="0" smtClean="0">
                <a:solidFill>
                  <a:srgbClr val="FF0000"/>
                </a:solidFill>
                <a:cs typeface="B Mitra" panose="00000400000000000000" pitchFamily="2" charset="-78"/>
              </a:rPr>
              <a:t> کشورهای اسلامی</a:t>
            </a:r>
            <a:r>
              <a:rPr lang="fa-IR" sz="3200" dirty="0" smtClean="0">
                <a:cs typeface="B Mitra" panose="00000400000000000000" pitchFamily="2" charset="-78"/>
              </a:rPr>
              <a:t> براساس تعداد مقالات </a:t>
            </a:r>
            <a:r>
              <a:rPr lang="fa-IR" sz="3200" dirty="0" err="1" smtClean="0">
                <a:cs typeface="B Mitra" panose="00000400000000000000" pitchFamily="2" charset="-78"/>
              </a:rPr>
              <a:t>منتشرشده</a:t>
            </a:r>
            <a:r>
              <a:rPr lang="fa-IR" sz="3200" dirty="0" smtClean="0">
                <a:cs typeface="B Mitra" panose="00000400000000000000" pitchFamily="2" charset="-78"/>
              </a:rPr>
              <a:t> در </a:t>
            </a:r>
            <a:r>
              <a:rPr lang="en-US" sz="3200" dirty="0" smtClean="0">
                <a:solidFill>
                  <a:srgbClr val="FF0000"/>
                </a:solidFill>
                <a:cs typeface="B Mitra" panose="00000400000000000000" pitchFamily="2" charset="-78"/>
              </a:rPr>
              <a:t>Scopus</a:t>
            </a:r>
            <a:r>
              <a:rPr lang="fa-IR" sz="3200" dirty="0" smtClean="0">
                <a:solidFill>
                  <a:srgbClr val="FF0000"/>
                </a:solidFill>
                <a:cs typeface="B Mitra" panose="00000400000000000000" pitchFamily="2" charset="-78"/>
              </a:rPr>
              <a:t> </a:t>
            </a:r>
            <a:r>
              <a:rPr lang="fa-IR" sz="3200" dirty="0" smtClean="0">
                <a:cs typeface="B Mitra" panose="00000400000000000000" pitchFamily="2" charset="-78"/>
              </a:rPr>
              <a:t>حفظ کند.</a:t>
            </a:r>
            <a:endParaRPr lang="en-US" sz="3200" dirty="0" smtClean="0">
              <a:cs typeface="B Mitra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sz="3200" dirty="0" smtClean="0">
                <a:cs typeface="B Mitra" panose="00000400000000000000" pitchFamily="2" charset="-78"/>
              </a:rPr>
              <a:t> </a:t>
            </a:r>
          </a:p>
          <a:p>
            <a:pPr marL="0" indent="0" algn="r" rtl="1">
              <a:buNone/>
            </a:pPr>
            <a:r>
              <a:rPr lang="fa-IR" sz="3200" dirty="0" smtClean="0">
                <a:cs typeface="B Mitra" panose="00000400000000000000" pitchFamily="2" charset="-78"/>
              </a:rPr>
              <a:t>تعداد </a:t>
            </a:r>
            <a:r>
              <a:rPr lang="fa-IR" sz="3200" dirty="0" smtClean="0">
                <a:solidFill>
                  <a:srgbClr val="FF0000"/>
                </a:solidFill>
                <a:cs typeface="B Mitra" panose="00000400000000000000" pitchFamily="2" charset="-78"/>
              </a:rPr>
              <a:t>40،321</a:t>
            </a:r>
            <a:r>
              <a:rPr lang="fa-IR" sz="3200" dirty="0" smtClean="0">
                <a:cs typeface="B Mitra" panose="00000400000000000000" pitchFamily="2" charset="-78"/>
              </a:rPr>
              <a:t> مقاله </a:t>
            </a:r>
            <a:r>
              <a:rPr lang="fa-IR" sz="3200" dirty="0" err="1" smtClean="0">
                <a:cs typeface="B Mitra" panose="00000400000000000000" pitchFamily="2" charset="-78"/>
              </a:rPr>
              <a:t>ايران</a:t>
            </a:r>
            <a:r>
              <a:rPr lang="fa-IR" sz="3200" dirty="0" smtClean="0">
                <a:cs typeface="B Mitra" panose="00000400000000000000" pitchFamily="2" charset="-78"/>
              </a:rPr>
              <a:t> در مقابل </a:t>
            </a:r>
            <a:r>
              <a:rPr lang="fa-IR" sz="3200" dirty="0" smtClean="0">
                <a:solidFill>
                  <a:srgbClr val="FF0000"/>
                </a:solidFill>
                <a:cs typeface="B Mitra" panose="00000400000000000000" pitchFamily="2" charset="-78"/>
              </a:rPr>
              <a:t>37،564</a:t>
            </a:r>
            <a:r>
              <a:rPr lang="fa-IR" sz="3200" dirty="0" smtClean="0">
                <a:cs typeface="B Mitra" panose="00000400000000000000" pitchFamily="2" charset="-78"/>
              </a:rPr>
              <a:t> مقاله </a:t>
            </a:r>
            <a:r>
              <a:rPr lang="fa-IR" sz="3200" dirty="0" err="1" smtClean="0">
                <a:cs typeface="B Mitra" panose="00000400000000000000" pitchFamily="2" charset="-78"/>
              </a:rPr>
              <a:t>ترکيه</a:t>
            </a:r>
            <a:r>
              <a:rPr lang="fa-IR" sz="3200" dirty="0">
                <a:cs typeface="B Mitra" panose="00000400000000000000" pitchFamily="2" charset="-78"/>
              </a:rPr>
              <a:t> </a:t>
            </a:r>
            <a:r>
              <a:rPr lang="fa-IR" sz="3200" dirty="0" smtClean="0">
                <a:cs typeface="B Mitra" panose="00000400000000000000" pitchFamily="2" charset="-78"/>
              </a:rPr>
              <a:t>در سال </a:t>
            </a:r>
            <a:r>
              <a:rPr lang="fa-IR" sz="3200" dirty="0" smtClean="0">
                <a:solidFill>
                  <a:srgbClr val="FF0000"/>
                </a:solidFill>
                <a:cs typeface="B Mitra" panose="00000400000000000000" pitchFamily="2" charset="-78"/>
              </a:rPr>
              <a:t>2014</a:t>
            </a:r>
            <a:r>
              <a:rPr lang="fa-IR" sz="3200" dirty="0" smtClean="0">
                <a:cs typeface="B Mitra" panose="00000400000000000000" pitchFamily="2" charset="-78"/>
              </a:rPr>
              <a:t>.</a:t>
            </a:r>
            <a:endParaRPr lang="en-US" sz="3200" dirty="0"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2105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04800"/>
            <a:ext cx="7543800" cy="990600"/>
          </a:xfrm>
        </p:spPr>
        <p:txBody>
          <a:bodyPr>
            <a:normAutofit/>
          </a:bodyPr>
          <a:lstStyle/>
          <a:p>
            <a:r>
              <a:rPr lang="en-US" sz="3000" b="1" dirty="0" smtClean="0"/>
              <a:t>Indexed Iranian Documents in Scopus, 2014</a:t>
            </a:r>
            <a:endParaRPr lang="en-US" sz="3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600200"/>
            <a:ext cx="8610600" cy="472440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210000"/>
              </a:lnSpc>
              <a:buNone/>
            </a:pPr>
            <a:r>
              <a:rPr lang="en-US" sz="3500" b="1" dirty="0" smtClean="0"/>
              <a:t>In 2014,</a:t>
            </a:r>
          </a:p>
          <a:p>
            <a:pPr>
              <a:lnSpc>
                <a:spcPct val="210000"/>
              </a:lnSpc>
            </a:pPr>
            <a:r>
              <a:rPr lang="en-US" sz="3500" b="1" dirty="0" smtClean="0"/>
              <a:t>All Sciences: </a:t>
            </a:r>
            <a:r>
              <a:rPr lang="en-US" sz="3500" b="1" dirty="0"/>
              <a:t>40،321</a:t>
            </a:r>
          </a:p>
          <a:p>
            <a:pPr>
              <a:lnSpc>
                <a:spcPct val="210000"/>
              </a:lnSpc>
            </a:pPr>
            <a:r>
              <a:rPr lang="en-US" sz="3200" dirty="0" smtClean="0"/>
              <a:t>Biomedical Sciences*: </a:t>
            </a:r>
            <a:r>
              <a:rPr lang="en-US" sz="3200" b="1" dirty="0" smtClean="0">
                <a:solidFill>
                  <a:srgbClr val="FF0000"/>
                </a:solidFill>
              </a:rPr>
              <a:t>9,459 </a:t>
            </a:r>
            <a:r>
              <a:rPr lang="en-US" sz="3200" b="1" dirty="0" smtClean="0"/>
              <a:t>(25%)</a:t>
            </a:r>
            <a:endParaRPr lang="en-US" dirty="0" smtClean="0"/>
          </a:p>
          <a:p>
            <a:pPr marL="66675" indent="-3175">
              <a:lnSpc>
                <a:spcPct val="210000"/>
              </a:lnSpc>
            </a:pP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 Islamic Azad University: 6,982 (18%)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pPr marL="66675" indent="-3175">
              <a:lnSpc>
                <a:spcPct val="120000"/>
              </a:lnSpc>
              <a:buNone/>
            </a:pPr>
            <a:r>
              <a:rPr lang="en-US" sz="1800" dirty="0" smtClean="0"/>
              <a:t>-------------------------------------------------------------------------------------</a:t>
            </a:r>
          </a:p>
          <a:p>
            <a:pPr marL="66675" indent="-3175">
              <a:lnSpc>
                <a:spcPct val="120000"/>
              </a:lnSpc>
              <a:buNone/>
            </a:pPr>
            <a:r>
              <a:rPr lang="en-US" sz="1800" dirty="0" smtClean="0"/>
              <a:t>*</a:t>
            </a:r>
            <a:r>
              <a:rPr lang="en-US" sz="2400" dirty="0" smtClean="0"/>
              <a:t>Documents affiliated by at least one author from the Medical Universities or MOHME organizations</a:t>
            </a:r>
            <a:endParaRPr lang="en-US" dirty="0"/>
          </a:p>
        </p:txBody>
      </p:sp>
      <p:pic>
        <p:nvPicPr>
          <p:cNvPr id="4" name="Picture 7" descr="http://library.uthscsa.edu/wp-content/uploads/2013/07/scop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0" y="0"/>
            <a:ext cx="1524000" cy="1524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90821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153400" cy="990600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15 Top Iranian University </a:t>
            </a:r>
            <a:r>
              <a:rPr lang="en-US" sz="2400" dirty="0" smtClean="0"/>
              <a:t>(</a:t>
            </a:r>
            <a:r>
              <a:rPr lang="en-US" sz="2000" dirty="0" smtClean="0"/>
              <a:t>No of Docs, 2014)</a:t>
            </a:r>
            <a:endParaRPr lang="en-US" sz="2400" dirty="0"/>
          </a:p>
        </p:txBody>
      </p:sp>
      <p:pic>
        <p:nvPicPr>
          <p:cNvPr id="5" name="Picture 7" descr="http://library.uthscsa.edu/wp-content/uploads/2013/07/scop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0" y="0"/>
            <a:ext cx="1524000" cy="1524000"/>
          </a:xfrm>
          <a:prstGeom prst="rect">
            <a:avLst/>
          </a:prstGeom>
          <a:noFill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8403" y="1600200"/>
            <a:ext cx="8570797" cy="447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ight Arrow 8"/>
          <p:cNvSpPr/>
          <p:nvPr/>
        </p:nvSpPr>
        <p:spPr>
          <a:xfrm>
            <a:off x="228600" y="2635468"/>
            <a:ext cx="533400" cy="762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0" y="3993932"/>
            <a:ext cx="533400" cy="762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304800" y="5441732"/>
            <a:ext cx="533400" cy="762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304800" y="5715000"/>
            <a:ext cx="533400" cy="762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Median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9B639"/>
      </a:hlink>
      <a:folHlink>
        <a:srgbClr val="D490C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6_Equity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5_Pixel">
  <a:themeElements>
    <a:clrScheme name="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Pixel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a-I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a-I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>
    <a:extraClrScheme>
      <a:clrScheme name="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_Equity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2_Equity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3366</TotalTime>
  <Words>1261</Words>
  <Application>Microsoft Office PowerPoint</Application>
  <PresentationFormat>On-screen Show (4:3)</PresentationFormat>
  <Paragraphs>244</Paragraphs>
  <Slides>33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33</vt:i4>
      </vt:variant>
    </vt:vector>
  </HeadingPairs>
  <TitlesOfParts>
    <vt:vector size="60" baseType="lpstr">
      <vt:lpstr>Arial</vt:lpstr>
      <vt:lpstr>Arial Black</vt:lpstr>
      <vt:lpstr>B ،هفق</vt:lpstr>
      <vt:lpstr>B Jadid</vt:lpstr>
      <vt:lpstr>B Mitra</vt:lpstr>
      <vt:lpstr>B Nazanin</vt:lpstr>
      <vt:lpstr>B Titr</vt:lpstr>
      <vt:lpstr>Calibri</vt:lpstr>
      <vt:lpstr>Candara</vt:lpstr>
      <vt:lpstr>Franklin Gothic Book</vt:lpstr>
      <vt:lpstr>Mitra</vt:lpstr>
      <vt:lpstr>Perpetua</vt:lpstr>
      <vt:lpstr>Symbol</vt:lpstr>
      <vt:lpstr>Tahoma</vt:lpstr>
      <vt:lpstr>Times New Roman</vt:lpstr>
      <vt:lpstr>Tw Cen MT</vt:lpstr>
      <vt:lpstr>Wingdings</vt:lpstr>
      <vt:lpstr>Wingdings 2</vt:lpstr>
      <vt:lpstr>Median</vt:lpstr>
      <vt:lpstr>Office Theme</vt:lpstr>
      <vt:lpstr>1_Office Theme</vt:lpstr>
      <vt:lpstr>6_Equity</vt:lpstr>
      <vt:lpstr>Waveform</vt:lpstr>
      <vt:lpstr>4_Office Theme</vt:lpstr>
      <vt:lpstr>5_Pixel</vt:lpstr>
      <vt:lpstr>1_Equity</vt:lpstr>
      <vt:lpstr>2_Equity</vt:lpstr>
      <vt:lpstr>Biomedical Research  in Iran, 2015</vt:lpstr>
      <vt:lpstr>چهل سال تولیدات علمی ایران در همه علوم  در ISI Web of Science (۱۹۷۲-۲۰۱۴)</vt:lpstr>
      <vt:lpstr> چهل سال تولیدات علمی ایران در علوم سلامت و زیست پزشکی در ISI Web of Science (۱۹۷۲-۲۰۱۴)</vt:lpstr>
      <vt:lpstr>Share of Medical Sciences</vt:lpstr>
      <vt:lpstr>Iran Rank 17th in the world for number of documents for all science in Scopus</vt:lpstr>
      <vt:lpstr>Iran Country Rank in all Sciences in  Middle East based on Scopus</vt:lpstr>
      <vt:lpstr>رتبه ايران درتوليد علم</vt:lpstr>
      <vt:lpstr>Indexed Iranian Documents in Scopus, 2014</vt:lpstr>
      <vt:lpstr>15 Top Iranian University (No of Docs, 2014)</vt:lpstr>
      <vt:lpstr>15 Top Iranian Medical University (No. of Documents, 2014)</vt:lpstr>
      <vt:lpstr>Biomedical Documents by Subject Area (2014)</vt:lpstr>
      <vt:lpstr> چهل سال تولیدات علمی ایران در علوم سلامت و زیست پزشکی در ISI Web of Science (۱۹۷۵-۲۰۱۴)</vt:lpstr>
      <vt:lpstr>Scientific Publishing Is Killing Science</vt:lpstr>
      <vt:lpstr>The Scandal of Poor Medical Research</vt:lpstr>
      <vt:lpstr>Researchers are ill equipped </vt:lpstr>
      <vt:lpstr>Five steps that lead to 85% of biomedical research being wasted.</vt:lpstr>
      <vt:lpstr>Paradigm Change </vt:lpstr>
      <vt:lpstr>Post publication review and commentary !</vt:lpstr>
      <vt:lpstr>10 Top Iranian Medical University (Citations)</vt:lpstr>
      <vt:lpstr>10 Top Iranian Medical University (h-index)</vt:lpstr>
      <vt:lpstr>دانشگاه‌های برتر جهان و شاخص  H-Index آن‌ها در Scopus</vt:lpstr>
      <vt:lpstr>دانشگاه‌های برتر آسيا و شاخص  H-Index  آن‌ها در Scopus</vt:lpstr>
      <vt:lpstr>15 Top Countries Collaborated in Biomedical Iranian Documents, 2014</vt:lpstr>
      <vt:lpstr>چگونه مي‌توان توسعه علمي و فنآوري را تقويت نمود؟</vt:lpstr>
      <vt:lpstr>تعداد دانشمندان 1% برتر دنيا و ايران در نظام رتبه‌بندی Essential Science Indicators</vt:lpstr>
      <vt:lpstr>Iranian Top 1% Highly Cited Scientist in ESI by Medical Universities</vt:lpstr>
      <vt:lpstr>هدف: توسعه و حمایت از نیروی انسانی</vt:lpstr>
      <vt:lpstr>PowerPoint Presentation</vt:lpstr>
      <vt:lpstr>سهم پژوهش از تولید ناخالصی در ایران مقایسه آن با سهم نرمال شده با نرخ تورم سالانه</vt:lpstr>
      <vt:lpstr>PowerPoint Presentation</vt:lpstr>
      <vt:lpstr>سهم پژوهش از تولید ناخالصی در ایران مقایسه آن با سهم نرمال شده با نرخ تورم سالانه</vt:lpstr>
      <vt:lpstr>PowerPoint Presentation</vt:lpstr>
      <vt:lpstr>End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Dr.aivazi</cp:lastModifiedBy>
  <cp:revision>273</cp:revision>
  <dcterms:created xsi:type="dcterms:W3CDTF">2014-09-21T05:32:35Z</dcterms:created>
  <dcterms:modified xsi:type="dcterms:W3CDTF">2015-06-10T04:17:03Z</dcterms:modified>
</cp:coreProperties>
</file>