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68" r:id="rId7"/>
    <p:sldMasterId id="2147483878" r:id="rId8"/>
    <p:sldMasterId id="2147483890" r:id="rId9"/>
  </p:sldMasterIdLst>
  <p:notesMasterIdLst>
    <p:notesMasterId r:id="rId43"/>
  </p:notesMasterIdLst>
  <p:handoutMasterIdLst>
    <p:handoutMasterId r:id="rId44"/>
  </p:handoutMasterIdLst>
  <p:sldIdLst>
    <p:sldId id="256" r:id="rId10"/>
    <p:sldId id="463" r:id="rId11"/>
    <p:sldId id="464" r:id="rId12"/>
    <p:sldId id="465" r:id="rId13"/>
    <p:sldId id="466" r:id="rId14"/>
    <p:sldId id="467" r:id="rId15"/>
    <p:sldId id="419" r:id="rId16"/>
    <p:sldId id="420" r:id="rId17"/>
    <p:sldId id="319" r:id="rId18"/>
    <p:sldId id="335" r:id="rId19"/>
    <p:sldId id="443" r:id="rId20"/>
    <p:sldId id="417" r:id="rId21"/>
    <p:sldId id="435" r:id="rId22"/>
    <p:sldId id="436" r:id="rId23"/>
    <p:sldId id="437" r:id="rId24"/>
    <p:sldId id="438" r:id="rId25"/>
    <p:sldId id="441" r:id="rId26"/>
    <p:sldId id="442" r:id="rId27"/>
    <p:sldId id="383" r:id="rId28"/>
    <p:sldId id="334" r:id="rId29"/>
    <p:sldId id="423" r:id="rId30"/>
    <p:sldId id="424" r:id="rId31"/>
    <p:sldId id="337" r:id="rId32"/>
    <p:sldId id="433" r:id="rId33"/>
    <p:sldId id="426" r:id="rId34"/>
    <p:sldId id="391" r:id="rId35"/>
    <p:sldId id="444" r:id="rId36"/>
    <p:sldId id="445" r:id="rId37"/>
    <p:sldId id="412" r:id="rId38"/>
    <p:sldId id="427" r:id="rId39"/>
    <p:sldId id="428" r:id="rId40"/>
    <p:sldId id="403" r:id="rId41"/>
    <p:sldId id="46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0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1293866044522"/>
          <c:y val="4.4861391929187228E-2"/>
          <c:w val="0.88514873140857397"/>
          <c:h val="0.80241530918392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Sheet1!$A$2:$A$41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372</c:v>
                </c:pt>
                <c:pt idx="1">
                  <c:v>460</c:v>
                </c:pt>
                <c:pt idx="2">
                  <c:v>585</c:v>
                </c:pt>
                <c:pt idx="3">
                  <c:v>670</c:v>
                </c:pt>
                <c:pt idx="4">
                  <c:v>499</c:v>
                </c:pt>
                <c:pt idx="5">
                  <c:v>343</c:v>
                </c:pt>
                <c:pt idx="6">
                  <c:v>266</c:v>
                </c:pt>
                <c:pt idx="7">
                  <c:v>163</c:v>
                </c:pt>
                <c:pt idx="8">
                  <c:v>152</c:v>
                </c:pt>
                <c:pt idx="9">
                  <c:v>143</c:v>
                </c:pt>
                <c:pt idx="10">
                  <c:v>138</c:v>
                </c:pt>
                <c:pt idx="11">
                  <c:v>184</c:v>
                </c:pt>
                <c:pt idx="12">
                  <c:v>165</c:v>
                </c:pt>
                <c:pt idx="13">
                  <c:v>165</c:v>
                </c:pt>
                <c:pt idx="14">
                  <c:v>153</c:v>
                </c:pt>
                <c:pt idx="15">
                  <c:v>189</c:v>
                </c:pt>
                <c:pt idx="16">
                  <c:v>236</c:v>
                </c:pt>
                <c:pt idx="17">
                  <c:v>257</c:v>
                </c:pt>
                <c:pt idx="18">
                  <c:v>335</c:v>
                </c:pt>
                <c:pt idx="19">
                  <c:v>392</c:v>
                </c:pt>
                <c:pt idx="20">
                  <c:v>490</c:v>
                </c:pt>
                <c:pt idx="21">
                  <c:v>612</c:v>
                </c:pt>
                <c:pt idx="22">
                  <c:v>735</c:v>
                </c:pt>
                <c:pt idx="23">
                  <c:v>1047</c:v>
                </c:pt>
                <c:pt idx="24">
                  <c:v>1188</c:v>
                </c:pt>
                <c:pt idx="25">
                  <c:v>1474</c:v>
                </c:pt>
                <c:pt idx="26">
                  <c:v>1815</c:v>
                </c:pt>
                <c:pt idx="27">
                  <c:v>2455</c:v>
                </c:pt>
                <c:pt idx="28">
                  <c:v>3310</c:v>
                </c:pt>
                <c:pt idx="29">
                  <c:v>4336</c:v>
                </c:pt>
                <c:pt idx="30">
                  <c:v>5682</c:v>
                </c:pt>
                <c:pt idx="31">
                  <c:v>7388</c:v>
                </c:pt>
                <c:pt idx="32">
                  <c:v>10712</c:v>
                </c:pt>
                <c:pt idx="33">
                  <c:v>13659</c:v>
                </c:pt>
                <c:pt idx="34">
                  <c:v>16739</c:v>
                </c:pt>
                <c:pt idx="35">
                  <c:v>19567</c:v>
                </c:pt>
                <c:pt idx="36">
                  <c:v>25342</c:v>
                </c:pt>
                <c:pt idx="37">
                  <c:v>27151</c:v>
                </c:pt>
                <c:pt idx="38">
                  <c:v>27995</c:v>
                </c:pt>
                <c:pt idx="39">
                  <c:v>29479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119840"/>
        <c:axId val="349118664"/>
        <c:axId val="0"/>
      </c:bar3DChart>
      <c:catAx>
        <c:axId val="3491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49118664"/>
        <c:crosses val="autoZero"/>
        <c:auto val="1"/>
        <c:lblAlgn val="ctr"/>
        <c:lblOffset val="100"/>
        <c:tickLblSkip val="1"/>
        <c:noMultiLvlLbl val="0"/>
      </c:catAx>
      <c:valAx>
        <c:axId val="349118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11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1293866044522"/>
          <c:y val="4.4861391929187228E-2"/>
          <c:w val="0.88514873140857397"/>
          <c:h val="0.8024153091839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مستندات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Sheet1!$A$2:$A$44</c:f>
              <c:numCache>
                <c:formatCode>General</c:formatCode>
                <c:ptCount val="4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</c:numCache>
            </c:num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17</c:v>
                </c:pt>
                <c:pt idx="1">
                  <c:v>95</c:v>
                </c:pt>
                <c:pt idx="2">
                  <c:v>124</c:v>
                </c:pt>
                <c:pt idx="3">
                  <c:v>132</c:v>
                </c:pt>
                <c:pt idx="4">
                  <c:v>163</c:v>
                </c:pt>
                <c:pt idx="5">
                  <c:v>216</c:v>
                </c:pt>
                <c:pt idx="6">
                  <c:v>221</c:v>
                </c:pt>
                <c:pt idx="7">
                  <c:v>173</c:v>
                </c:pt>
                <c:pt idx="8">
                  <c:v>117</c:v>
                </c:pt>
                <c:pt idx="9">
                  <c:v>110</c:v>
                </c:pt>
                <c:pt idx="10">
                  <c:v>70</c:v>
                </c:pt>
                <c:pt idx="11">
                  <c:v>69</c:v>
                </c:pt>
                <c:pt idx="12">
                  <c:v>56</c:v>
                </c:pt>
                <c:pt idx="13">
                  <c:v>54</c:v>
                </c:pt>
                <c:pt idx="14">
                  <c:v>52</c:v>
                </c:pt>
                <c:pt idx="15">
                  <c:v>62</c:v>
                </c:pt>
                <c:pt idx="16">
                  <c:v>50</c:v>
                </c:pt>
                <c:pt idx="17">
                  <c:v>48</c:v>
                </c:pt>
                <c:pt idx="18">
                  <c:v>64</c:v>
                </c:pt>
                <c:pt idx="19">
                  <c:v>62</c:v>
                </c:pt>
                <c:pt idx="20">
                  <c:v>74</c:v>
                </c:pt>
                <c:pt idx="21">
                  <c:v>103</c:v>
                </c:pt>
                <c:pt idx="22">
                  <c:v>103</c:v>
                </c:pt>
                <c:pt idx="23">
                  <c:v>163</c:v>
                </c:pt>
                <c:pt idx="24">
                  <c:v>158</c:v>
                </c:pt>
                <c:pt idx="25">
                  <c:v>187</c:v>
                </c:pt>
                <c:pt idx="26">
                  <c:v>341</c:v>
                </c:pt>
                <c:pt idx="27">
                  <c:v>353</c:v>
                </c:pt>
                <c:pt idx="28">
                  <c:v>409</c:v>
                </c:pt>
                <c:pt idx="29">
                  <c:v>553</c:v>
                </c:pt>
                <c:pt idx="30">
                  <c:v>820</c:v>
                </c:pt>
                <c:pt idx="31">
                  <c:v>1084</c:v>
                </c:pt>
                <c:pt idx="32">
                  <c:v>1545</c:v>
                </c:pt>
                <c:pt idx="33">
                  <c:v>2126</c:v>
                </c:pt>
                <c:pt idx="34">
                  <c:v>2777</c:v>
                </c:pt>
                <c:pt idx="35">
                  <c:v>4576</c:v>
                </c:pt>
                <c:pt idx="36">
                  <c:v>5896</c:v>
                </c:pt>
                <c:pt idx="37">
                  <c:v>6627</c:v>
                </c:pt>
                <c:pt idx="38">
                  <c:v>7480</c:v>
                </c:pt>
                <c:pt idx="39">
                  <c:v>10029</c:v>
                </c:pt>
                <c:pt idx="40">
                  <c:v>10347</c:v>
                </c:pt>
                <c:pt idx="41">
                  <c:v>9408</c:v>
                </c:pt>
                <c:pt idx="42">
                  <c:v>9794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120232"/>
        <c:axId val="349121016"/>
        <c:axId val="0"/>
      </c:bar3DChart>
      <c:catAx>
        <c:axId val="34912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49121016"/>
        <c:crosses val="autoZero"/>
        <c:auto val="1"/>
        <c:lblAlgn val="ctr"/>
        <c:lblOffset val="100"/>
        <c:noMultiLvlLbl val="0"/>
      </c:catAx>
      <c:valAx>
        <c:axId val="349121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120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smtClean="0"/>
              <a:t>h</a:t>
            </a:r>
            <a:r>
              <a:rPr lang="en-US" dirty="0" smtClean="0"/>
              <a:t>-index </a:t>
            </a:r>
            <a:endParaRPr lang="en-US" dirty="0"/>
          </a:p>
        </c:rich>
      </c:tx>
      <c:layout>
        <c:manualLayout>
          <c:xMode val="edge"/>
          <c:yMode val="edge"/>
          <c:x val="0.84319559511582798"/>
          <c:y val="0.7254901960784316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9962932069931937"/>
          <c:y val="3.9297514281303084E-2"/>
          <c:w val="0.44056519418123574"/>
          <c:h val="0.858202614379085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H-index 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Kermanshah University of Medical Sciences</c:v>
                </c:pt>
                <c:pt idx="1">
                  <c:v>Baqiyatallah Medical Sciences University </c:v>
                </c:pt>
                <c:pt idx="2">
                  <c:v>Mazandaran University of Medical Sciences</c:v>
                </c:pt>
                <c:pt idx="3">
                  <c:v>Kerman University of Medical Sciences </c:v>
                </c:pt>
                <c:pt idx="4">
                  <c:v>Iran University of Medical Sciences </c:v>
                </c:pt>
                <c:pt idx="5">
                  <c:v>Mashhad University of Medical Sciences </c:v>
                </c:pt>
                <c:pt idx="6">
                  <c:v>Tabriz University of Medical Sciences </c:v>
                </c:pt>
                <c:pt idx="7">
                  <c:v>Shiraz University of Medical Sciences </c:v>
                </c:pt>
                <c:pt idx="8">
                  <c:v>Isfahan University of Medical Sciences </c:v>
                </c:pt>
                <c:pt idx="9">
                  <c:v>Shahid Beheshti University of Medical Sciences </c:v>
                </c:pt>
                <c:pt idx="10">
                  <c:v>Tehran University of Medical Sciences 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31</c:v>
                </c:pt>
                <c:pt idx="1">
                  <c:v>37</c:v>
                </c:pt>
                <c:pt idx="2">
                  <c:v>39</c:v>
                </c:pt>
                <c:pt idx="3">
                  <c:v>42</c:v>
                </c:pt>
                <c:pt idx="4">
                  <c:v>46</c:v>
                </c:pt>
                <c:pt idx="5">
                  <c:v>47</c:v>
                </c:pt>
                <c:pt idx="6">
                  <c:v>47</c:v>
                </c:pt>
                <c:pt idx="7">
                  <c:v>55</c:v>
                </c:pt>
                <c:pt idx="8">
                  <c:v>61</c:v>
                </c:pt>
                <c:pt idx="9">
                  <c:v>67</c:v>
                </c:pt>
                <c:pt idx="10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114352"/>
        <c:axId val="349114744"/>
      </c:barChart>
      <c:catAx>
        <c:axId val="349114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9114744"/>
        <c:crosses val="autoZero"/>
        <c:auto val="1"/>
        <c:lblAlgn val="ctr"/>
        <c:lblOffset val="100"/>
        <c:noMultiLvlLbl val="0"/>
      </c:catAx>
      <c:valAx>
        <c:axId val="34911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11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Jahad-e-Daneshgahi</c:v>
                </c:pt>
                <c:pt idx="1">
                  <c:v>Food and Drug Administeration</c:v>
                </c:pt>
                <c:pt idx="2">
                  <c:v>Tabriz University of Medical Sciences</c:v>
                </c:pt>
                <c:pt idx="3">
                  <c:v>Zanjan University of Medical Sciences</c:v>
                </c:pt>
                <c:pt idx="4">
                  <c:v>Mashhad University of Medical Sciences</c:v>
                </c:pt>
                <c:pt idx="5">
                  <c:v>Shahid Beheshti University of Medical Sciences</c:v>
                </c:pt>
                <c:pt idx="6">
                  <c:v>Shiraz University of Medical Sciences</c:v>
                </c:pt>
                <c:pt idx="7">
                  <c:v>Isfahan University of Medical Sciences</c:v>
                </c:pt>
                <c:pt idx="8">
                  <c:v>Tehran University of Medical Sciences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44496"/>
        <c:axId val="351847632"/>
      </c:barChart>
      <c:catAx>
        <c:axId val="351844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1847632"/>
        <c:crosses val="autoZero"/>
        <c:auto val="1"/>
        <c:lblAlgn val="ctr"/>
        <c:lblOffset val="100"/>
        <c:noMultiLvlLbl val="0"/>
      </c:catAx>
      <c:valAx>
        <c:axId val="3518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84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F748-C25B-4DFD-AB9F-3EC1EB205AC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3885-7487-448F-8291-B6343C905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53991-4B00-4682-9ACC-AC354FBF4C3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B1E9-7439-4A0C-8B09-8110EBC1A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Biochemistry, Genetics and Molecular Biology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Pharmacology, Toxicology and Pharmaceutics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Immunology and Microbiology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Agricultural and Biological Sciences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B1E9-7439-4A0C-8B09-8110EBC1A67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883F-22A3-48F3-9084-C09D371BA9ED}" type="slidenum">
              <a:rPr lang="fa-IR" smtClean="0">
                <a:solidFill>
                  <a:prstClr val="black"/>
                </a:solidFill>
              </a:rPr>
              <a:pPr/>
              <a:t>32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0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10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4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BC2C-17D0-40EF-AE0C-319BE32AAE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3BBC-1A5F-42A7-A1F0-E0884DEED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914400"/>
          </a:xfrm>
        </p:spPr>
        <p:txBody>
          <a:bodyPr>
            <a:normAutofit/>
          </a:bodyPr>
          <a:lstStyle>
            <a:lvl1pPr algn="r" rtl="1">
              <a:defRPr sz="3600"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>
            <a:lvl1pPr algn="r" rtl="1">
              <a:defRPr>
                <a:cs typeface="B Nazanin" pitchFamily="2" charset="-78"/>
              </a:defRPr>
            </a:lvl1pPr>
            <a:lvl2pPr algn="r" rtl="1">
              <a:defRPr>
                <a:cs typeface="B Nazanin" pitchFamily="2" charset="-78"/>
              </a:defRPr>
            </a:lvl2pPr>
            <a:lvl3pPr algn="r" rtl="1">
              <a:defRPr>
                <a:cs typeface="B Nazanin" pitchFamily="2" charset="-78"/>
              </a:defRPr>
            </a:lvl3pPr>
            <a:lvl4pPr algn="r" rtl="1">
              <a:defRPr>
                <a:cs typeface="B Nazanin" pitchFamily="2" charset="-78"/>
              </a:defRPr>
            </a:lvl4pPr>
            <a:lvl5pPr algn="r" rtl="1">
              <a:defRPr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ACDB-6AF8-43EA-8A61-EC34E4BFDA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b="1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</a:t>
            </a:r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					                                 دفتر توسعه فناوری سلامت-گروه سیاستگزاری و برنامه ریزی</a:t>
            </a:r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3657600" y="152400"/>
          <a:ext cx="5181600" cy="99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1600"/>
              </a:tblGrid>
              <a:tr h="9906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AF0-B896-4F0C-9199-1BAECE311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3BBC-1A5F-42A7-A1F0-E0884DEED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A5E6-12EF-4552-B26C-26FB892D7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272-C66A-4787-900B-B61FFB9AD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0065-FDC6-4A85-BAFF-9369933E9A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4A69-D2DB-4F92-A8C0-524803B5B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7154-CBCC-4DFB-92CE-52947157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3BBC-1A5F-42A7-A1F0-E0884DEED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DA67-ADCC-417B-AD62-B11BA2D6A5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3BBC-1A5F-42A7-A1F0-E0884DEED8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F507-97BB-4763-A0A9-00B4EDD3D4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DDF8-57D6-47BC-ADDF-DB16A69784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8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0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4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57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63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4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2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18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59"/>
            <a:ext cx="9013371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463">
                <a:solidFill>
                  <a:schemeClr val="tx2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788">
                <a:solidFill>
                  <a:srgbClr val="FFFFFF"/>
                </a:solidFill>
              </a:defRPr>
            </a:lvl1pPr>
          </a:lstStyle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8"/>
            <a:ext cx="902153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5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716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3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59"/>
            <a:ext cx="9013371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52505"/>
            <a:ext cx="7772400" cy="1362075"/>
          </a:xfrm>
        </p:spPr>
        <p:txBody>
          <a:bodyPr anchor="b" anchorCtr="0"/>
          <a:lstStyle>
            <a:lvl1pPr algn="l">
              <a:buNone/>
              <a:defRPr sz="225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9" y="2341480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5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001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0700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13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1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225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1"/>
            <a:ext cx="1905000" cy="4495800"/>
          </a:xfrm>
        </p:spPr>
        <p:txBody>
          <a:bodyPr/>
          <a:lstStyle>
            <a:lvl1pPr marL="0" indent="0">
              <a:buNone/>
              <a:defRPr sz="1013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1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8350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1575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8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10" y="4650479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2" y="4773229"/>
            <a:ext cx="900663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66680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5973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41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63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39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0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29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6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70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82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95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30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A6C2-48FC-3A46-A1C8-FD32B300C79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63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6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08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19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4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4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0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68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74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00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F8B1E-D521-435B-9FE9-573CCC1701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51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18A55-2809-479D-ACFE-E3AA5E1310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62408-5AF0-49D3-96AC-D37419DC5C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1D77C-FCF0-409D-A8F8-05FC51E1DA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5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A64AF-D8C0-4214-A8F1-8F0427F6C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5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E4E97-9251-4806-92D7-598B9EFB54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16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6ED37-2C90-43FE-829D-8FA4CCD46F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5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49FDA-88B7-43A4-A135-B7E1732241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2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2AA55-AAFC-4D19-BB22-F338CDE526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43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938F0-37FF-4208-A54D-22E8ED3CB3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94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5F000-8F88-4D92-B5B4-9CDC42E1C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15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9D56F-47A9-4B97-9EF8-B4942C9337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060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BBFDB-6CC4-40EB-9813-A77DD1EC4A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2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0103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0777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7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8114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7344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63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19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4870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0132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337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189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1872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29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30768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19925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51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19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18063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9242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9F0690-5BB9-429B-B24F-E4AA4A7FA95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2F6D75-CD74-42C6-81F5-36C7C41BD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9966C-E763-4D97-8AD6-38F52EA5F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1"/>
            <a:r>
              <a:rPr lang="ar-SA" b="1" dirty="0" smtClean="0">
                <a:solidFill>
                  <a:prstClr val="black">
                    <a:tint val="75000"/>
                  </a:prstClr>
                </a:solidFill>
              </a:rPr>
              <a:t>سیاست‌های فناوری سلامت در برنامه ششم توسعه                                      دفتر توسعه فناوری سلامت-گروه سیاستگزاری و برنامه ریزی</a:t>
            </a:r>
            <a:endParaRPr lang="ar-SA" sz="10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3E59-75EA-4CF6-B017-9116B61CC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7CD6-13AE-48D2-ABA3-4EF9A71EF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1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788">
                <a:solidFill>
                  <a:schemeClr val="tx2"/>
                </a:solidFill>
              </a:defRPr>
            </a:lvl1pPr>
          </a:lstStyle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788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788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22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4305" indent="-154305" algn="l" rtl="0" eaLnBrk="1" latinLnBrk="0" hangingPunct="1">
        <a:spcBef>
          <a:spcPts val="326"/>
        </a:spcBef>
        <a:buClr>
          <a:schemeClr val="accent1"/>
        </a:buClr>
        <a:buSzPct val="85000"/>
        <a:buFont typeface="Wingdings 2"/>
        <a:buChar char=""/>
        <a:defRPr kumimoji="0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28588" algn="l" rtl="0" eaLnBrk="1" latinLnBrk="0" hangingPunct="1">
        <a:spcBef>
          <a:spcPts val="209"/>
        </a:spcBef>
        <a:buClr>
          <a:schemeClr val="accent2"/>
        </a:buClr>
        <a:buSzPct val="85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" indent="-128588" algn="l" rtl="0" eaLnBrk="1" latinLnBrk="0" hangingPunct="1">
        <a:spcBef>
          <a:spcPts val="20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indent="-128588" algn="l" rtl="0" eaLnBrk="1" latinLnBrk="0" hangingPunct="1">
        <a:spcBef>
          <a:spcPts val="209"/>
        </a:spcBef>
        <a:buClr>
          <a:schemeClr val="accent3"/>
        </a:buClr>
        <a:buSzPct val="80000"/>
        <a:buFont typeface="Wingdings 2"/>
        <a:buChar char="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1" latinLnBrk="0" hangingPunct="1">
        <a:spcBef>
          <a:spcPts val="209"/>
        </a:spcBef>
        <a:buClr>
          <a:schemeClr val="accent3"/>
        </a:buClr>
        <a:buFontTx/>
        <a:buChar char="o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" indent="-128588" algn="l" rtl="0" eaLnBrk="1" latinLnBrk="0" hangingPunct="1">
        <a:spcBef>
          <a:spcPts val="209"/>
        </a:spcBef>
        <a:buClr>
          <a:schemeClr val="accent3"/>
        </a:buClr>
        <a:buChar char="•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135" indent="-128588" algn="l" rtl="0" eaLnBrk="1" latinLnBrk="0" hangingPunct="1">
        <a:spcBef>
          <a:spcPts val="209"/>
        </a:spcBef>
        <a:buClr>
          <a:schemeClr val="accent2"/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" indent="-128588" algn="l" rtl="0" eaLnBrk="1" latinLnBrk="0" hangingPunct="1">
        <a:spcBef>
          <a:spcPts val="209"/>
        </a:spcBef>
        <a:buClr>
          <a:schemeClr val="accent1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1388745" indent="-128588" algn="l" rtl="0" eaLnBrk="1" latinLnBrk="0" hangingPunct="1">
        <a:spcBef>
          <a:spcPts val="209"/>
        </a:spcBef>
        <a:buClr>
          <a:schemeClr val="accent2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pPr defTabSz="342900"/>
            <a:fld id="{DAFA4D51-D0C9-C049-9D4F-8C020502313D}" type="datetimeFigureOut">
              <a:rPr lang="en-US" smtClean="0">
                <a:solidFill>
                  <a:srgbClr val="073E87"/>
                </a:solidFill>
              </a:rPr>
              <a:pPr defTabSz="342900"/>
              <a:t>6/10/2015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 defTabSz="342900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pPr defTabSz="342900"/>
            <a:fld id="{FCFDA6C2-48FC-3A46-A1C8-FD32B300C795}" type="slidenum">
              <a:rPr lang="en-US" smtClean="0">
                <a:solidFill>
                  <a:srgbClr val="073E87"/>
                </a:solidFill>
              </a:rPr>
              <a:pPr defTabSz="342900"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574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97280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F79C-5D98-4DF5-97F1-E62651BED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1A1D-8B7F-4719-879F-BC29223ED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05F179-4CCD-40C2-B76A-C42EB59AF5C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0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E45D37-708C-48E2-8EE8-F6A2F1734A59}" type="datetimeFigureOut">
              <a:rPr lang="en-GB" smtClean="0">
                <a:solidFill>
                  <a:srgbClr val="242852"/>
                </a:solidFill>
              </a:rPr>
              <a:pPr/>
              <a:t>10/06/2015</a:t>
            </a:fld>
            <a:endParaRPr lang="en-GB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24285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3A4B28-40C8-42F9-AEF7-0745EF98D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j.com/content/308/6924/283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8153400" cy="1524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Biomedical Research </a:t>
            </a:r>
            <a:br>
              <a:rPr lang="en-US" sz="4800" b="1" dirty="0" smtClean="0"/>
            </a:br>
            <a:r>
              <a:rPr lang="en-US" sz="4800" b="1" dirty="0" smtClean="0"/>
              <a:t>in Iran, 2015</a:t>
            </a:r>
            <a:endParaRPr lang="en-US" sz="4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35286" y="6019800"/>
            <a:ext cx="4557689" cy="7147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April 22 2015</a:t>
            </a:r>
          </a:p>
          <a:p>
            <a:r>
              <a:rPr lang="en-US" sz="2400" b="1" dirty="0" smtClean="0"/>
              <a:t> 4/2/ 1394</a:t>
            </a:r>
            <a:endParaRPr lang="en-US" sz="2400" b="1" dirty="0"/>
          </a:p>
        </p:txBody>
      </p:sp>
      <p:pic>
        <p:nvPicPr>
          <p:cNvPr id="58370" name="Picture 2" descr="http://www.youth-restored.com/wp-content/uploads/2014/06/medical-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286" y="0"/>
            <a:ext cx="4408713" cy="2743200"/>
          </a:xfrm>
          <a:prstGeom prst="rect">
            <a:avLst/>
          </a:prstGeom>
          <a:noFill/>
        </p:spPr>
      </p:pic>
      <p:pic>
        <p:nvPicPr>
          <p:cNvPr id="58372" name="Picture 4" descr="http://essentialmedicalproducts.com/wp-content/uploads/2014/05/medical-produ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80225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" y="4572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Reza Malekzadeh M.D. AGAF</a:t>
            </a:r>
          </a:p>
          <a:p>
            <a:r>
              <a:rPr lang="en-US" dirty="0" smtClean="0"/>
              <a:t>Professor of Medicine</a:t>
            </a:r>
          </a:p>
          <a:p>
            <a:r>
              <a:rPr lang="en-US" dirty="0" smtClean="0"/>
              <a:t>Vice Minister for Research and Technology</a:t>
            </a:r>
          </a:p>
          <a:p>
            <a:r>
              <a:rPr lang="en-US" dirty="0" smtClean="0"/>
              <a:t>Ministry of Health and Medical Education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924729"/>
            <a:ext cx="2015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Vice Chancellors for</a:t>
            </a:r>
          </a:p>
          <a:p>
            <a:r>
              <a:rPr lang="en-US" dirty="0" smtClean="0"/>
              <a:t> research Meeting </a:t>
            </a:r>
          </a:p>
          <a:p>
            <a:r>
              <a:rPr lang="en-US" dirty="0" smtClean="0"/>
              <a:t>Cham </a:t>
            </a:r>
            <a:r>
              <a:rPr lang="en-US" dirty="0" err="1" smtClean="0"/>
              <a:t>khaleh</a:t>
            </a:r>
            <a:r>
              <a:rPr lang="en-US" dirty="0" smtClean="0"/>
              <a:t> Gilan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15 Top Iranian Medical University</a:t>
            </a:r>
            <a:br>
              <a:rPr lang="en-US" sz="4000" b="1" dirty="0" smtClean="0"/>
            </a:br>
            <a:r>
              <a:rPr lang="en-US" sz="2700" b="1" dirty="0" smtClean="0"/>
              <a:t>(No. of Documents, 2014)</a:t>
            </a:r>
            <a:endParaRPr lang="en-US" sz="4000" dirty="0"/>
          </a:p>
        </p:txBody>
      </p:sp>
      <p:pic>
        <p:nvPicPr>
          <p:cNvPr id="5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7776229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43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Biomedical Documents by Subject Area </a:t>
            </a:r>
            <a:r>
              <a:rPr lang="en-US" sz="2800" b="1" dirty="0" smtClean="0"/>
              <a:t>(2014)</a:t>
            </a:r>
            <a:endParaRPr lang="en-US" sz="3200" b="1" dirty="0"/>
          </a:p>
        </p:txBody>
      </p:sp>
      <p:pic>
        <p:nvPicPr>
          <p:cNvPr id="5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07759"/>
            <a:ext cx="4953000" cy="517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8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93657" y="805837"/>
            <a:ext cx="6156684" cy="1080120"/>
          </a:xfrm>
        </p:spPr>
        <p:txBody>
          <a:bodyPr>
            <a:noAutofit/>
          </a:bodyPr>
          <a:lstStyle/>
          <a:p>
            <a:pPr algn="r" rtl="1"/>
            <a:r>
              <a:rPr lang="fa-IR" sz="1575" b="1" dirty="0">
                <a:cs typeface="B Nazanin" panose="00000400000000000000" pitchFamily="2" charset="-78"/>
              </a:rPr>
              <a:t> </a:t>
            </a:r>
            <a:r>
              <a:rPr lang="fa-IR" sz="2700" b="1" dirty="0">
                <a:cs typeface="B Nazanin" panose="00000400000000000000" pitchFamily="2" charset="-78"/>
              </a:rPr>
              <a:t>چهل سال تولیدات علمی ایران در </a:t>
            </a:r>
            <a:r>
              <a:rPr lang="fa-IR" sz="2700" b="1" dirty="0">
                <a:solidFill>
                  <a:srgbClr val="C00000"/>
                </a:solidFill>
                <a:cs typeface="B Nazanin" panose="00000400000000000000" pitchFamily="2" charset="-78"/>
              </a:rPr>
              <a:t>علوم سلامت و زیست پزشکی</a:t>
            </a:r>
            <a:r>
              <a:rPr lang="fa-IR" sz="27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700" b="1" dirty="0">
                <a:cs typeface="B Nazanin" panose="00000400000000000000" pitchFamily="2" charset="-78"/>
              </a:rPr>
              <a:t>در </a:t>
            </a:r>
            <a:r>
              <a:rPr lang="en-GB" sz="1800" b="1" dirty="0">
                <a:cs typeface="B Nazanin" panose="00000400000000000000" pitchFamily="2" charset="-78"/>
              </a:rPr>
              <a:t>ISI Web of Science</a:t>
            </a:r>
            <a:r>
              <a:rPr lang="fa-IR" sz="1800" b="1" dirty="0">
                <a:cs typeface="B Nazanin" panose="00000400000000000000" pitchFamily="2" charset="-78"/>
              </a:rPr>
              <a:t> </a:t>
            </a:r>
            <a:r>
              <a:rPr lang="fa-IR" sz="2700" b="1" dirty="0">
                <a:cs typeface="B Nazanin" panose="00000400000000000000" pitchFamily="2" charset="-78"/>
              </a:rPr>
              <a:t>(۱۹۷۵-۲۰۱۴)</a:t>
            </a:r>
            <a:endParaRPr lang="en-GB" sz="27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5842" y="5102066"/>
            <a:ext cx="950901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dirty="0">
                <a:solidFill>
                  <a:prstClr val="black"/>
                </a:solidFill>
              </a:rPr>
              <a:t>Updated 05.10.2014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47665" y="1970838"/>
            <a:ext cx="6102677" cy="32403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100" b="1" dirty="0">
                <a:cs typeface="B Nazanin" panose="00000400000000000000" pitchFamily="2" charset="-78"/>
              </a:rPr>
              <a:t>از میان ۶۱،۴۶۱ مستند نمایه شده ۵۸٪ آنها فاقد ارجاع و یا حاوی فقط یک  ارجاع هستند. مابقی ارجاعات به شرح زیر</a:t>
            </a:r>
            <a:r>
              <a:rPr lang="fa-IR" sz="1350" b="1" dirty="0">
                <a:cs typeface="B Nazanin" panose="00000400000000000000" pitchFamily="2" charset="-78"/>
              </a:rPr>
              <a:t>:</a:t>
            </a: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  <a:p>
            <a:pPr algn="r" rtl="1"/>
            <a:endParaRPr lang="fa-IR" sz="135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17995" y="2780928"/>
          <a:ext cx="3329762" cy="553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782"/>
                <a:gridCol w="1984980"/>
              </a:tblGrid>
              <a:tr h="371475">
                <a:tc>
                  <a:txBody>
                    <a:bodyPr/>
                    <a:lstStyle/>
                    <a:p>
                      <a:pPr algn="r"/>
                      <a:r>
                        <a:rPr kumimoji="0" lang="fa-IR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مقاله</a:t>
                      </a:r>
                      <a:endParaRPr kumimoji="0" lang="en-GB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cs typeface="B Nazanin" panose="00000400000000000000" pitchFamily="2" charset="-78"/>
                        </a:rPr>
                        <a:t>&gt; تعداد ارجاع  ≥</a:t>
                      </a:r>
                      <a:endParaRPr lang="en-GB" sz="2100" dirty="0"/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۲</a:t>
                      </a:r>
                      <a:endParaRPr kumimoji="0" lang="en-GB" sz="21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solidFill>
                            <a:srgbClr val="0000FF"/>
                          </a:solidFill>
                          <a:cs typeface="B Nazanin" panose="00000400000000000000" pitchFamily="2" charset="-78"/>
                        </a:rPr>
                        <a:t> ۶۵۰              ۶۰۰</a:t>
                      </a:r>
                      <a:endParaRPr lang="en-GB" sz="2100" dirty="0">
                        <a:solidFill>
                          <a:srgbClr val="0000FF"/>
                        </a:solidFill>
                      </a:endParaRPr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۳</a:t>
                      </a:r>
                      <a:endParaRPr kumimoji="0" lang="en-GB" sz="21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solidFill>
                            <a:srgbClr val="0000FF"/>
                          </a:solidFill>
                          <a:cs typeface="B Nazanin" panose="00000400000000000000" pitchFamily="2" charset="-78"/>
                        </a:rPr>
                        <a:t>۶۰۰              ۵۰۰</a:t>
                      </a:r>
                      <a:endParaRPr lang="en-GB" sz="2100" dirty="0">
                        <a:solidFill>
                          <a:srgbClr val="0000FF"/>
                        </a:solidFill>
                      </a:endParaRPr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۴</a:t>
                      </a:r>
                      <a:endParaRPr kumimoji="0" lang="en-GB" sz="21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solidFill>
                            <a:srgbClr val="0000FF"/>
                          </a:solidFill>
                          <a:cs typeface="B Nazanin" panose="00000400000000000000" pitchFamily="2" charset="-78"/>
                        </a:rPr>
                        <a:t>۴۰۰              ۳۰۰</a:t>
                      </a:r>
                      <a:endParaRPr lang="en-GB" sz="2100" dirty="0">
                        <a:solidFill>
                          <a:srgbClr val="0000FF"/>
                        </a:solidFill>
                      </a:endParaRPr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۲۰</a:t>
                      </a:r>
                      <a:endParaRPr kumimoji="0" lang="en-GB" sz="21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solidFill>
                            <a:srgbClr val="0000FF"/>
                          </a:solidFill>
                          <a:cs typeface="B Nazanin" panose="00000400000000000000" pitchFamily="2" charset="-78"/>
                        </a:rPr>
                        <a:t>۳۰۰              ۲۰۰</a:t>
                      </a:r>
                      <a:endParaRPr lang="en-GB" sz="2100" dirty="0">
                        <a:solidFill>
                          <a:srgbClr val="0000FF"/>
                        </a:solidFill>
                      </a:endParaRPr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۳۱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cs typeface="B Nazanin" panose="00000400000000000000" pitchFamily="2" charset="-78"/>
                        </a:rPr>
                        <a:t>۲۰۰              ۱۵۰</a:t>
                      </a:r>
                      <a:endParaRPr lang="en-GB" sz="2100" dirty="0"/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 eaLnBrk="1" latinLnBrk="0" hangingPunct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۱۰۲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cs typeface="B Nazanin" panose="00000400000000000000" pitchFamily="2" charset="-78"/>
                        </a:rPr>
                        <a:t>۱۵۰              ۱۰۰</a:t>
                      </a:r>
                      <a:endParaRPr lang="en-GB" sz="2100" dirty="0"/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pPr marL="180000" indent="0" algn="r" rtl="1" eaLnBrk="1" latinLnBrk="0" hangingPunct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۴۹۲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dirty="0" smtClean="0">
                          <a:cs typeface="B Nazanin" panose="00000400000000000000" pitchFamily="2" charset="-78"/>
                        </a:rPr>
                        <a:t>۱۰۰              ۵۰</a:t>
                      </a:r>
                      <a:endParaRPr lang="en-GB" sz="21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77635" y="2780928"/>
          <a:ext cx="3205956" cy="435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781"/>
                <a:gridCol w="1911175"/>
              </a:tblGrid>
              <a:tr h="447479">
                <a:tc>
                  <a:txBody>
                    <a:bodyPr/>
                    <a:lstStyle/>
                    <a:p>
                      <a:pPr algn="r"/>
                      <a:r>
                        <a:rPr kumimoji="0" lang="fa-IR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مقاله</a:t>
                      </a:r>
                      <a:endParaRPr kumimoji="0" lang="en-GB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Nazanin" panose="00000400000000000000" pitchFamily="2" charset="-78"/>
                        </a:rPr>
                        <a:t>&gt; تعداد ارجاع  ≥</a:t>
                      </a:r>
                      <a:endParaRPr lang="en-GB" sz="2100" b="1" dirty="0"/>
                    </a:p>
                  </a:txBody>
                  <a:tcPr marL="51435" marR="51435" marT="25718" marB="25718"/>
                </a:tc>
              </a:tr>
              <a:tr h="447479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۳۸۵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Nazanin" panose="00000400000000000000" pitchFamily="2" charset="-78"/>
                        </a:rPr>
                        <a:t>۵۰              ۴۰</a:t>
                      </a:r>
                      <a:endParaRPr lang="en-GB" sz="2100" b="1" dirty="0"/>
                    </a:p>
                  </a:txBody>
                  <a:tcPr marL="51435" marR="51435" marT="25718" marB="25718"/>
                </a:tc>
              </a:tr>
              <a:tr h="447479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۷۶۳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Nazanin" panose="00000400000000000000" pitchFamily="2" charset="-78"/>
                        </a:rPr>
                        <a:t>۴۰              ۳۰</a:t>
                      </a:r>
                      <a:endParaRPr lang="en-GB" sz="2100" b="1" dirty="0"/>
                    </a:p>
                  </a:txBody>
                  <a:tcPr marL="51435" marR="51435" marT="25718" marB="25718"/>
                </a:tc>
              </a:tr>
              <a:tr h="447479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۱،۶۹۳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Nazanin" panose="00000400000000000000" pitchFamily="2" charset="-78"/>
                        </a:rPr>
                        <a:t>۳۰              ۲۰</a:t>
                      </a:r>
                      <a:endParaRPr lang="en-GB" sz="2100" b="1" dirty="0"/>
                    </a:p>
                  </a:txBody>
                  <a:tcPr marL="51435" marR="51435" marT="25718" marB="25718"/>
                </a:tc>
              </a:tr>
              <a:tr h="447479">
                <a:tc>
                  <a:txBody>
                    <a:bodyPr/>
                    <a:lstStyle/>
                    <a:p>
                      <a:pPr marL="180000" indent="0" algn="r" rtl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۴،۸۹۳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100" b="1" dirty="0" smtClean="0">
                          <a:cs typeface="B Nazanin" panose="00000400000000000000" pitchFamily="2" charset="-78"/>
                        </a:rPr>
                        <a:t>۲۰              ۱۰</a:t>
                      </a:r>
                      <a:endParaRPr lang="en-GB" sz="2100" b="1" dirty="0"/>
                    </a:p>
                  </a:txBody>
                  <a:tcPr marL="51435" marR="51435" marT="25718" marB="25718"/>
                </a:tc>
              </a:tr>
              <a:tr h="447479">
                <a:tc>
                  <a:txBody>
                    <a:bodyPr/>
                    <a:lstStyle/>
                    <a:p>
                      <a:pPr marL="180000" indent="0" algn="r" rtl="1" eaLnBrk="1" latinLnBrk="0" hangingPunct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۷،۴۷۶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ارجاع</a:t>
                      </a:r>
                      <a:endParaRPr kumimoji="0" lang="en-GB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</a:tr>
              <a:tr h="447479">
                <a:tc>
                  <a:txBody>
                    <a:bodyPr/>
                    <a:lstStyle/>
                    <a:p>
                      <a:pPr marL="180000" indent="0" algn="r" rtl="1" eaLnBrk="1" latinLnBrk="0" hangingPunct="1"/>
                      <a:r>
                        <a:rPr kumimoji="0" lang="fa-IR" sz="21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۲۸،۱۷۶</a:t>
                      </a:r>
                      <a:endParaRPr kumimoji="0" lang="en-GB" sz="2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فاقد ارجاع</a:t>
                      </a:r>
                      <a:endParaRPr kumimoji="0" lang="en-GB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50" b="1" dirty="0"/>
              <a:t>Scientific Publishing Is Killing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NIH director: "the recent evidence showing the irreproducibility of significant numbers of biomedical-research publications demands immediate and substantive action.</a:t>
            </a:r>
          </a:p>
          <a:p>
            <a:r>
              <a:rPr lang="en-US" sz="2400" dirty="0"/>
              <a:t>The evidence they cite includes a startling 2011 report by researchers at the pharmaceutical company Bayer, who were unable to reproduce the results of nearly two-thirds of a set of peer-reviewed, pre-clinical drug studies. </a:t>
            </a:r>
          </a:p>
        </p:txBody>
      </p:sp>
    </p:spTree>
    <p:extLst>
      <p:ext uri="{BB962C8B-B14F-4D97-AF65-F5344CB8AC3E}">
        <p14:creationId xmlns:p14="http://schemas.microsoft.com/office/powerpoint/2010/main" val="412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 Scandal of Poor Medical Research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Inappropriate designs.</a:t>
            </a:r>
          </a:p>
          <a:p>
            <a:r>
              <a:rPr lang="en-US" sz="4400" dirty="0"/>
              <a:t>Unrepresentative samples.</a:t>
            </a:r>
          </a:p>
          <a:p>
            <a:r>
              <a:rPr lang="en-US" sz="4400" dirty="0"/>
              <a:t>Small samples.</a:t>
            </a:r>
          </a:p>
          <a:p>
            <a:r>
              <a:rPr lang="en-US" sz="4400" dirty="0"/>
              <a:t> Incorrect methods of analysis.</a:t>
            </a:r>
          </a:p>
          <a:p>
            <a:r>
              <a:rPr lang="en-US" sz="4400" dirty="0"/>
              <a:t> Faulty interpretation.”</a:t>
            </a:r>
          </a:p>
        </p:txBody>
      </p:sp>
    </p:spTree>
    <p:extLst>
      <p:ext uri="{BB962C8B-B14F-4D97-AF65-F5344CB8AC3E}">
        <p14:creationId xmlns:p14="http://schemas.microsoft.com/office/powerpoint/2010/main" val="38408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Researchers</a:t>
            </a:r>
            <a:r>
              <a:rPr lang="fa-IR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</a:rPr>
              <a:t>are </a:t>
            </a:r>
            <a:r>
              <a:rPr lang="en-US" sz="4400" b="1" dirty="0">
                <a:solidFill>
                  <a:srgbClr val="7030A0"/>
                </a:solidFill>
              </a:rPr>
              <a:t>ill equipped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Researchers </a:t>
            </a:r>
            <a:r>
              <a:rPr lang="en-US" sz="3200" dirty="0"/>
              <a:t>feel compelled for career reasons to carry out research that they are ill equipped to perform, and nobody stops them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In other words, too much medical research was conducted by </a:t>
            </a:r>
            <a:r>
              <a:rPr lang="en-US" sz="3200" dirty="0">
                <a:solidFill>
                  <a:srgbClr val="7030A0"/>
                </a:solidFill>
              </a:rPr>
              <a:t>amateurs</a:t>
            </a:r>
            <a:r>
              <a:rPr lang="en-US" sz="3200" dirty="0"/>
              <a:t> who were required to do some research in order to progress in their medical careers.</a:t>
            </a:r>
          </a:p>
        </p:txBody>
      </p:sp>
    </p:spTree>
    <p:extLst>
      <p:ext uri="{BB962C8B-B14F-4D97-AF65-F5344CB8AC3E}">
        <p14:creationId xmlns:p14="http://schemas.microsoft.com/office/powerpoint/2010/main" val="4344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7" y="1131094"/>
            <a:ext cx="8375073" cy="99417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Five </a:t>
            </a:r>
            <a:r>
              <a:rPr lang="en-US" sz="4000" b="1" dirty="0">
                <a:solidFill>
                  <a:srgbClr val="7030A0"/>
                </a:solidFill>
              </a:rPr>
              <a:t>steps that lead to 85% of biomedical research being wasted.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76" y="2413504"/>
            <a:ext cx="8851323" cy="4292095"/>
          </a:xfrm>
        </p:spPr>
        <p:txBody>
          <a:bodyPr>
            <a:normAutofit fontScale="92500" lnSpcReduction="20000"/>
          </a:bodyPr>
          <a:lstStyle/>
          <a:p>
            <a:r>
              <a:rPr lang="en-US" sz="4600" dirty="0"/>
              <a:t>Poorly asked questions</a:t>
            </a:r>
          </a:p>
          <a:p>
            <a:r>
              <a:rPr lang="en-US" sz="4600" dirty="0"/>
              <a:t>Inappropriate methods</a:t>
            </a:r>
          </a:p>
          <a:p>
            <a:r>
              <a:rPr lang="en-US" sz="4600" dirty="0"/>
              <a:t>Inefficient regulation and monitoring of research.</a:t>
            </a:r>
          </a:p>
          <a:p>
            <a:r>
              <a:rPr lang="en-US" sz="4600" dirty="0"/>
              <a:t>Only a selected part of research results is being published</a:t>
            </a:r>
          </a:p>
          <a:p>
            <a:r>
              <a:rPr lang="en-US" sz="4600" dirty="0"/>
              <a:t>Bias in  publication of manuscript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50" dirty="0">
                <a:solidFill>
                  <a:srgbClr val="7030A0"/>
                </a:solidFill>
              </a:rPr>
              <a:t>Paradigm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57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New Paradigm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  Do not count the number of paper rather look at the impact (Citation….)</a:t>
            </a:r>
          </a:p>
        </p:txBody>
      </p:sp>
    </p:spTree>
    <p:extLst>
      <p:ext uri="{BB962C8B-B14F-4D97-AF65-F5344CB8AC3E}">
        <p14:creationId xmlns:p14="http://schemas.microsoft.com/office/powerpoint/2010/main" val="935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2297"/>
            <a:ext cx="8723168" cy="994172"/>
          </a:xfrm>
        </p:spPr>
        <p:txBody>
          <a:bodyPr>
            <a:noAutofit/>
          </a:bodyPr>
          <a:lstStyle/>
          <a:p>
            <a:r>
              <a:rPr lang="en-US" sz="4050" b="1" dirty="0">
                <a:solidFill>
                  <a:srgbClr val="7030A0"/>
                </a:solidFill>
              </a:rPr>
              <a:t>Post publication review and commentary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2460418"/>
            <a:ext cx="8141278" cy="3540332"/>
          </a:xfrm>
        </p:spPr>
        <p:txBody>
          <a:bodyPr>
            <a:normAutofit/>
          </a:bodyPr>
          <a:lstStyle/>
          <a:p>
            <a:r>
              <a:rPr lang="en-US" sz="2700" dirty="0"/>
              <a:t>The National Institutes of Health recently created a discussion forum called the </a:t>
            </a:r>
            <a:r>
              <a:rPr lang="en-US" sz="2700" dirty="0">
                <a:solidFill>
                  <a:srgbClr val="7030A0"/>
                </a:solidFill>
              </a:rPr>
              <a:t>PubMed Commons, </a:t>
            </a:r>
            <a:r>
              <a:rPr lang="en-US" sz="2700" dirty="0"/>
              <a:t>which is conveniently integrated with the widely used PubMed citation database. </a:t>
            </a:r>
          </a:p>
          <a:p>
            <a:endParaRPr lang="en-US" sz="2700" dirty="0"/>
          </a:p>
          <a:p>
            <a:r>
              <a:rPr lang="en-US" sz="2700" b="1" dirty="0">
                <a:solidFill>
                  <a:srgbClr val="7030A0"/>
                </a:solidFill>
              </a:rPr>
              <a:t>PubMed Commons </a:t>
            </a:r>
            <a:r>
              <a:rPr lang="en-US" sz="2700" dirty="0"/>
              <a:t>requires users to register under their real names; while </a:t>
            </a:r>
            <a:r>
              <a:rPr lang="en-US" sz="3000" b="1" dirty="0">
                <a:solidFill>
                  <a:srgbClr val="7030A0"/>
                </a:solidFill>
              </a:rPr>
              <a:t>Pub Peer</a:t>
            </a:r>
            <a:r>
              <a:rPr lang="en-US" sz="2700" dirty="0"/>
              <a:t>, an independent forum, allows anonymous comments.</a:t>
            </a:r>
          </a:p>
        </p:txBody>
      </p:sp>
    </p:spTree>
    <p:extLst>
      <p:ext uri="{BB962C8B-B14F-4D97-AF65-F5344CB8AC3E}">
        <p14:creationId xmlns:p14="http://schemas.microsoft.com/office/powerpoint/2010/main" val="13610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10 Top Iranian Medical University</a:t>
            </a:r>
            <a:br>
              <a:rPr lang="en-US" sz="4000" b="1" dirty="0" smtClean="0"/>
            </a:br>
            <a:r>
              <a:rPr lang="en-US" sz="3100" b="1" dirty="0" smtClean="0"/>
              <a:t>(</a:t>
            </a:r>
            <a:r>
              <a:rPr lang="en-US" sz="3100" b="1" i="1" dirty="0" smtClean="0"/>
              <a:t>Citations</a:t>
            </a:r>
            <a:r>
              <a:rPr lang="en-US" sz="3100" b="1" dirty="0" smtClean="0"/>
              <a:t>)</a:t>
            </a:r>
            <a:endParaRPr lang="en-US" sz="3100" dirty="0"/>
          </a:p>
        </p:txBody>
      </p:sp>
      <p:pic>
        <p:nvPicPr>
          <p:cNvPr id="5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828800"/>
          <a:ext cx="7086599" cy="4495803"/>
        </p:xfrm>
        <a:graphic>
          <a:graphicData uri="http://schemas.openxmlformats.org/drawingml/2006/table">
            <a:tbl>
              <a:tblPr rtl="1" firstRow="1">
                <a:tableStyleId>{6E25E649-3F16-4E02-A733-19D2CDBF48F0}</a:tableStyleId>
              </a:tblPr>
              <a:tblGrid>
                <a:gridCol w="744079"/>
                <a:gridCol w="4689768"/>
                <a:gridCol w="1652752"/>
              </a:tblGrid>
              <a:tr h="47324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chemeClr val="bg1"/>
                          </a:solidFill>
                          <a:latin typeface="B Mitra"/>
                          <a:cs typeface="B Nazanin" pitchFamily="2" charset="-78"/>
                        </a:rPr>
                        <a:t>رتبه</a:t>
                      </a:r>
                      <a:endParaRPr lang="ar-SA" sz="2000" b="1" i="0" u="none" strike="noStrike" dirty="0">
                        <a:solidFill>
                          <a:schemeClr val="bg1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marL="111125" indent="0" algn="r" rtl="1" fontAlgn="b"/>
                      <a:r>
                        <a:rPr lang="fa-IR" sz="2000" b="1" i="0" u="none" strike="noStrike" dirty="0" smtClean="0">
                          <a:solidFill>
                            <a:schemeClr val="bg1"/>
                          </a:solidFill>
                          <a:latin typeface="B Mitra"/>
                          <a:cs typeface="B Nazanin" pitchFamily="2" charset="-78"/>
                        </a:rPr>
                        <a:t>دانشگاه</a:t>
                      </a:r>
                      <a:endParaRPr lang="ar-SA" sz="2000" b="1" i="0" u="none" strike="noStrike" dirty="0">
                        <a:solidFill>
                          <a:schemeClr val="bg1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cs typeface="B Nazanin" pitchFamily="2" charset="-78"/>
                        </a:rPr>
                        <a:t>تعداد</a:t>
                      </a:r>
                      <a:r>
                        <a:rPr lang="fa-IR" sz="20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  <a:cs typeface="B Nazanin" pitchFamily="2" charset="-78"/>
                        </a:rPr>
                        <a:t> استناد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47324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تهران</a:t>
                      </a:r>
                      <a:endParaRPr lang="ar-SA" sz="20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150,508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2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شهید بهشتی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46,771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3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شیراز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38,039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4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اصفهان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31,038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5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تبریز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23,087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6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مشهد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22,469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7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ایران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18,427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8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کرمان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10,720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9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بقیه‌الله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10,394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  <a:tr h="39436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  <a:cs typeface="B Nazanin" pitchFamily="2" charset="-78"/>
                        </a:rPr>
                        <a:t>10</a:t>
                      </a:r>
                      <a:endParaRPr lang="ar-SA" sz="2000" b="1" i="0" u="none" strike="noStrike" dirty="0">
                        <a:solidFill>
                          <a:srgbClr val="FF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2000" b="1" u="none" strike="noStrike" dirty="0">
                          <a:cs typeface="B Nazanin" pitchFamily="2" charset="-78"/>
                        </a:rPr>
                        <a:t>دانشگاه علوم پزشکی مازندران</a:t>
                      </a:r>
                      <a:endParaRPr lang="ar-SA" sz="2000" b="1" i="0" u="none" strike="noStrike" dirty="0">
                        <a:solidFill>
                          <a:srgbClr val="0000FF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none" strike="noStrike" dirty="0" smtClean="0">
                          <a:cs typeface="B Nazanin" pitchFamily="2" charset="-78"/>
                        </a:rPr>
                        <a:t>9,523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7938" marR="7938" marT="793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002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78440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cs typeface="B Nazanin" panose="00000400000000000000" pitchFamily="2" charset="-78"/>
              </a:rPr>
              <a:t>چهل سال تولیدات علمی ایران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در همه علوم </a:t>
            </a:r>
            <a:b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sz="3200" b="1" dirty="0" smtClean="0">
                <a:cs typeface="B Nazanin" panose="00000400000000000000" pitchFamily="2" charset="-78"/>
              </a:rPr>
              <a:t>در </a:t>
            </a:r>
            <a:r>
              <a:rPr lang="en-GB" sz="2800" b="1" dirty="0" smtClean="0">
                <a:cs typeface="B Nazanin" panose="00000400000000000000" pitchFamily="2" charset="-78"/>
              </a:rPr>
              <a:t>ISI Web of Science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(۱۹۷۲-۲۰۱۴)</a:t>
            </a:r>
            <a:endParaRPr lang="en-GB" sz="32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160" y="6403336"/>
            <a:ext cx="1539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Updated 05.0</a:t>
            </a:r>
            <a:r>
              <a:rPr lang="en-US" sz="1400" dirty="0">
                <a:solidFill>
                  <a:prstClr val="black"/>
                </a:solidFill>
              </a:rPr>
              <a:t>5</a:t>
            </a:r>
            <a:r>
              <a:rPr lang="en-GB" sz="1400" dirty="0" smtClean="0">
                <a:solidFill>
                  <a:prstClr val="black"/>
                </a:solidFill>
              </a:rPr>
              <a:t>.2015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0" y="2060848"/>
            <a:ext cx="3143426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0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10 Top Iranian Medical University</a:t>
            </a:r>
            <a:br>
              <a:rPr lang="en-US" sz="4000" b="1" dirty="0" smtClean="0"/>
            </a:br>
            <a:r>
              <a:rPr lang="en-US" sz="3100" b="1" dirty="0" smtClean="0"/>
              <a:t>(</a:t>
            </a:r>
            <a:r>
              <a:rPr lang="en-US" sz="3100" b="1" i="1" dirty="0" smtClean="0"/>
              <a:t>h</a:t>
            </a:r>
            <a:r>
              <a:rPr lang="en-US" sz="3100" b="1" dirty="0" smtClean="0"/>
              <a:t>-index)</a:t>
            </a:r>
            <a:endParaRPr lang="en-US" sz="3100" dirty="0"/>
          </a:p>
        </p:txBody>
      </p:sp>
      <p:pic>
        <p:nvPicPr>
          <p:cNvPr id="5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/>
        </p:nvGraphicFramePr>
        <p:xfrm>
          <a:off x="152400" y="1828800"/>
          <a:ext cx="8763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5715000"/>
            <a:ext cx="78486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Definition of </a:t>
            </a:r>
            <a:r>
              <a:rPr lang="en-US" b="1" i="1" dirty="0" smtClean="0">
                <a:latin typeface="Calibri" pitchFamily="34" charset="0"/>
              </a:rPr>
              <a:t>h</a:t>
            </a:r>
            <a:r>
              <a:rPr lang="en-US" b="1" dirty="0" smtClean="0">
                <a:latin typeface="Calibri" pitchFamily="34" charset="0"/>
              </a:rPr>
              <a:t>-index: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TUMS have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94 </a:t>
            </a:r>
            <a:r>
              <a:rPr lang="en-US" b="1" dirty="0" smtClean="0">
                <a:latin typeface="Calibri" pitchFamily="34" charset="0"/>
              </a:rPr>
              <a:t>papers </a:t>
            </a:r>
            <a:r>
              <a:rPr lang="en-US" dirty="0" smtClean="0">
                <a:latin typeface="Calibri" pitchFamily="34" charset="0"/>
              </a:rPr>
              <a:t>have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at least 94 </a:t>
            </a:r>
            <a:r>
              <a:rPr lang="en-US" b="1" dirty="0" smtClean="0">
                <a:latin typeface="Calibri" pitchFamily="34" charset="0"/>
              </a:rPr>
              <a:t>citations each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76735"/>
            <a:ext cx="9148575" cy="1747664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>
                <a:cs typeface="B Mitra" pitchFamily="2" charset="-78"/>
              </a:rPr>
              <a:t>دانشگاه‌های </a:t>
            </a:r>
            <a:r>
              <a:rPr lang="fa-IR" sz="4000" b="1" dirty="0">
                <a:solidFill>
                  <a:srgbClr val="FF0000"/>
                </a:solidFill>
                <a:cs typeface="B Mitra" pitchFamily="2" charset="-78"/>
              </a:rPr>
              <a:t>برتر</a:t>
            </a:r>
            <a:r>
              <a:rPr lang="fa-IR" sz="4000" b="1" dirty="0">
                <a:cs typeface="B Mitra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cs typeface="B Mitra" pitchFamily="2" charset="-78"/>
              </a:rPr>
              <a:t>جهان</a:t>
            </a:r>
            <a:r>
              <a:rPr lang="fa-IR" sz="4000" b="1" dirty="0">
                <a:cs typeface="B Mitra" pitchFamily="2" charset="-78"/>
              </a:rPr>
              <a:t> </a:t>
            </a:r>
            <a:r>
              <a:rPr lang="fa-IR" sz="4000" b="1" dirty="0" smtClean="0">
                <a:cs typeface="B Mitra" pitchFamily="2" charset="-78"/>
              </a:rPr>
              <a:t>و </a:t>
            </a:r>
            <a:r>
              <a:rPr lang="fa-IR" sz="4000" b="1" dirty="0">
                <a:cs typeface="B Mitra" pitchFamily="2" charset="-78"/>
              </a:rPr>
              <a:t>شاخص</a:t>
            </a:r>
            <a:br>
              <a:rPr lang="fa-IR" sz="4000" b="1" dirty="0">
                <a:cs typeface="B Mitra" pitchFamily="2" charset="-78"/>
              </a:rPr>
            </a:br>
            <a:r>
              <a:rPr lang="fa-IR" sz="4000" b="1" dirty="0">
                <a:cs typeface="B Mitra" pitchFamily="2" charset="-78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cs typeface="B Mitra" pitchFamily="2" charset="-78"/>
              </a:rPr>
              <a:t>H-Index</a:t>
            </a:r>
            <a:r>
              <a:rPr lang="fa-IR" sz="4000" b="1" dirty="0" smtClean="0">
                <a:cs typeface="B Mitra" pitchFamily="2" charset="-78"/>
              </a:rPr>
              <a:t> آن‌ها در </a:t>
            </a:r>
            <a:r>
              <a:rPr lang="en-US" sz="4000" b="1" dirty="0" smtClean="0">
                <a:cs typeface="B Mitra" pitchFamily="2" charset="-78"/>
              </a:rPr>
              <a:t>Scopus</a:t>
            </a:r>
            <a:endParaRPr lang="en-US" sz="4000" b="1" dirty="0"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59751"/>
              </p:ext>
            </p:extLst>
          </p:nvPr>
        </p:nvGraphicFramePr>
        <p:xfrm>
          <a:off x="0" y="1484787"/>
          <a:ext cx="9144000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5283200"/>
                <a:gridCol w="1016000"/>
              </a:tblGrid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H-Index</a:t>
                      </a:r>
                      <a:endParaRPr lang="en-US" sz="3200" b="1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نام</a:t>
                      </a:r>
                      <a:r>
                        <a:rPr lang="fa-IR" sz="3200" b="1" baseline="0" dirty="0" smtClean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 دانشگاه</a:t>
                      </a:r>
                      <a:endParaRPr lang="en-US" sz="3200" b="1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رتبه</a:t>
                      </a:r>
                      <a:endParaRPr lang="en-US" sz="2800" dirty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fa-IR" sz="4400" b="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487</a:t>
                      </a:r>
                      <a:endParaRPr lang="en-US" sz="4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err="1" smtClean="0">
                          <a:cs typeface="B Mitra" panose="00000400000000000000" pitchFamily="2" charset="-78"/>
                        </a:rPr>
                        <a:t>انستيتو</a:t>
                      </a:r>
                      <a:r>
                        <a:rPr lang="fa-IR" sz="4400" b="1" baseline="0" dirty="0" smtClean="0">
                          <a:cs typeface="B Mitra" panose="00000400000000000000" pitchFamily="2" charset="-78"/>
                        </a:rPr>
                        <a:t> فنی </a:t>
                      </a:r>
                      <a:r>
                        <a:rPr lang="fa-IR" sz="4400" b="1" baseline="0" dirty="0" err="1" smtClean="0">
                          <a:cs typeface="B Mitra" panose="00000400000000000000" pitchFamily="2" charset="-78"/>
                        </a:rPr>
                        <a:t>کاليفرنيا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1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fa-IR" sz="4400" b="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564</a:t>
                      </a:r>
                      <a:endParaRPr lang="en-US" sz="4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هاروارد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2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fa-IR" sz="4400" b="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494</a:t>
                      </a:r>
                      <a:endParaRPr lang="en-US" sz="4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آکسفورد</a:t>
                      </a:r>
                      <a:endParaRPr lang="en-US" sz="4400" b="1" dirty="0" smtClean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4400" b="1" dirty="0" smtClean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fa-IR" sz="4400" b="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693</a:t>
                      </a:r>
                      <a:endParaRPr lang="en-US" sz="4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</a:t>
                      </a:r>
                      <a:r>
                        <a:rPr lang="fa-IR" sz="4400" b="1" dirty="0" err="1" smtClean="0">
                          <a:cs typeface="B Mitra" panose="00000400000000000000" pitchFamily="2" charset="-78"/>
                        </a:rPr>
                        <a:t>استفورد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4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fa-IR" sz="4400" b="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530</a:t>
                      </a:r>
                      <a:endParaRPr lang="en-US" sz="4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</a:t>
                      </a:r>
                      <a:r>
                        <a:rPr lang="fa-IR" sz="4400" b="1" dirty="0" err="1" smtClean="0">
                          <a:cs typeface="B Mitra" panose="00000400000000000000" pitchFamily="2" charset="-78"/>
                        </a:rPr>
                        <a:t>کمبريج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5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fa-IR" sz="4400" b="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656</a:t>
                      </a:r>
                      <a:endParaRPr lang="en-US" sz="4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</a:t>
                      </a:r>
                      <a:r>
                        <a:rPr lang="en-US" sz="4400" b="1" dirty="0" smtClean="0"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MIT</a:t>
                      </a:r>
                      <a:endParaRPr lang="en-US" sz="4400" b="1" dirty="0"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6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359404" y="3839614"/>
            <a:ext cx="51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Mitra" panose="00000400000000000000" pitchFamily="2" charset="-78"/>
              </a:rPr>
              <a:t>استخراج شده از</a:t>
            </a:r>
            <a:r>
              <a:rPr lang="en-US" sz="2000" dirty="0" smtClean="0">
                <a:cs typeface="B Mitra" panose="00000400000000000000" pitchFamily="2" charset="-78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B Mitra" panose="00000400000000000000" pitchFamily="2" charset="-78"/>
              </a:rPr>
              <a:t>Scopus </a:t>
            </a:r>
            <a:r>
              <a:rPr lang="fa-IR" sz="2000" dirty="0" smtClean="0">
                <a:cs typeface="B Mitra" panose="00000400000000000000" pitchFamily="2" charset="-78"/>
              </a:rPr>
              <a:t>در </a:t>
            </a:r>
            <a:r>
              <a:rPr lang="fa-IR" sz="2000" dirty="0" err="1" smtClean="0">
                <a:cs typeface="B Mitra" panose="00000400000000000000" pitchFamily="2" charset="-78"/>
              </a:rPr>
              <a:t>تاريخ</a:t>
            </a:r>
            <a:r>
              <a:rPr lang="fa-IR" sz="2000" dirty="0" smtClean="0">
                <a:cs typeface="B Mitra" panose="00000400000000000000" pitchFamily="2" charset="-78"/>
              </a:rPr>
              <a:t> 3 ماه </a:t>
            </a:r>
            <a:r>
              <a:rPr lang="en-US" sz="2000" dirty="0" smtClean="0">
                <a:latin typeface="Calibri" panose="020F0502020204030204" pitchFamily="34" charset="0"/>
                <a:cs typeface="B Mitra" panose="00000400000000000000" pitchFamily="2" charset="-78"/>
              </a:rPr>
              <a:t>February</a:t>
            </a:r>
            <a:r>
              <a:rPr lang="fa-IR" sz="2000" dirty="0" smtClean="0">
                <a:latin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dirty="0" smtClean="0">
                <a:cs typeface="B Mitra" panose="00000400000000000000" pitchFamily="2" charset="-78"/>
              </a:rPr>
              <a:t>سال 2015</a:t>
            </a:r>
            <a:endParaRPr lang="en-US" sz="2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63" y="-283662"/>
            <a:ext cx="8229600" cy="1747664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>
                <a:cs typeface="B Mitra" pitchFamily="2" charset="-78"/>
              </a:rPr>
              <a:t>دانشگاه‌های </a:t>
            </a:r>
            <a:r>
              <a:rPr lang="fa-IR" sz="4000" b="1" dirty="0">
                <a:solidFill>
                  <a:srgbClr val="FF0000"/>
                </a:solidFill>
                <a:cs typeface="B Mitra" pitchFamily="2" charset="-78"/>
              </a:rPr>
              <a:t>برتر</a:t>
            </a:r>
            <a:r>
              <a:rPr lang="fa-IR" sz="4000" b="1" dirty="0">
                <a:cs typeface="B Mitra" pitchFamily="2" charset="-78"/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آسيا </a:t>
            </a:r>
            <a:r>
              <a:rPr lang="fa-IR" sz="4000" b="1" dirty="0" smtClean="0">
                <a:cs typeface="B Mitra" pitchFamily="2" charset="-78"/>
              </a:rPr>
              <a:t>و </a:t>
            </a:r>
            <a:r>
              <a:rPr lang="fa-IR" sz="4000" b="1" dirty="0">
                <a:cs typeface="B Mitra" pitchFamily="2" charset="-78"/>
              </a:rPr>
              <a:t>شاخص</a:t>
            </a:r>
            <a:br>
              <a:rPr lang="fa-IR" sz="4000" b="1" dirty="0">
                <a:cs typeface="B Mitra" pitchFamily="2" charset="-78"/>
              </a:rPr>
            </a:br>
            <a:r>
              <a:rPr lang="fa-IR" sz="4000" b="1" dirty="0">
                <a:cs typeface="B Mitra" pitchFamily="2" charset="-78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B Mitra" pitchFamily="2" charset="-78"/>
              </a:rPr>
              <a:t>H-Index</a:t>
            </a:r>
            <a:r>
              <a:rPr lang="en-US" sz="4000" b="1" dirty="0">
                <a:cs typeface="B Mitra" pitchFamily="2" charset="-78"/>
              </a:rPr>
              <a:t> </a:t>
            </a:r>
            <a:r>
              <a:rPr lang="fa-IR" sz="4000" b="1" dirty="0">
                <a:cs typeface="B Mitra" pitchFamily="2" charset="-78"/>
              </a:rPr>
              <a:t> </a:t>
            </a:r>
            <a:r>
              <a:rPr lang="fa-IR" sz="4000" b="1" dirty="0" err="1" smtClean="0">
                <a:cs typeface="B Mitra" pitchFamily="2" charset="-78"/>
              </a:rPr>
              <a:t>آن‌ها</a:t>
            </a:r>
            <a:r>
              <a:rPr lang="fa-IR" sz="4000" b="1" dirty="0" smtClean="0">
                <a:cs typeface="B Mitra" pitchFamily="2" charset="-78"/>
              </a:rPr>
              <a:t> در </a:t>
            </a:r>
            <a:r>
              <a:rPr lang="en-US" sz="4000" b="1" dirty="0">
                <a:cs typeface="B Mitra" pitchFamily="2" charset="-78"/>
              </a:rPr>
              <a:t>Scopus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49846"/>
              </p:ext>
            </p:extLst>
          </p:nvPr>
        </p:nvGraphicFramePr>
        <p:xfrm>
          <a:off x="0" y="1484787"/>
          <a:ext cx="9144000" cy="75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5283200"/>
                <a:gridCol w="1016000"/>
              </a:tblGrid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H-Index</a:t>
                      </a:r>
                      <a:endParaRPr lang="en-US" sz="2800" dirty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نام</a:t>
                      </a:r>
                      <a:r>
                        <a:rPr lang="fa-IR" sz="280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 دانشگاه</a:t>
                      </a:r>
                      <a:endParaRPr lang="en-US" sz="2800" dirty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رتبه</a:t>
                      </a:r>
                      <a:endParaRPr lang="en-US" sz="2800" dirty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425</a:t>
                      </a:r>
                      <a:endParaRPr lang="en-US" sz="4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</a:t>
                      </a:r>
                      <a:r>
                        <a:rPr lang="fa-IR" sz="4400" b="1" dirty="0" err="1" smtClean="0">
                          <a:cs typeface="B Mitra" panose="00000400000000000000" pitchFamily="2" charset="-78"/>
                        </a:rPr>
                        <a:t>توکيو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1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283</a:t>
                      </a:r>
                      <a:endParaRPr lang="en-US" sz="4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ملی سنگاپور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2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253</a:t>
                      </a:r>
                      <a:endParaRPr lang="en-US" sz="4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</a:t>
                      </a:r>
                      <a:r>
                        <a:rPr lang="fa-IR" sz="4400" b="1" dirty="0" err="1" smtClean="0">
                          <a:cs typeface="B Mitra" panose="00000400000000000000" pitchFamily="2" charset="-78"/>
                        </a:rPr>
                        <a:t>هنگ‌کنگ</a:t>
                      </a:r>
                      <a:endParaRPr lang="en-US" sz="4400" b="1" dirty="0" smtClean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3</a:t>
                      </a:r>
                      <a:endParaRPr lang="en-US" sz="4400" b="1" dirty="0" smtClean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226</a:t>
                      </a:r>
                      <a:endParaRPr lang="en-US" sz="4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پکن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4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231</a:t>
                      </a:r>
                      <a:endParaRPr lang="en-US" sz="4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</a:t>
                      </a:r>
                      <a:r>
                        <a:rPr lang="fa-IR" sz="4400" b="1" dirty="0" err="1" smtClean="0">
                          <a:cs typeface="B Mitra" panose="00000400000000000000" pitchFamily="2" charset="-78"/>
                        </a:rPr>
                        <a:t>تسينگ</a:t>
                      </a:r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 هوا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5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729967"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268</a:t>
                      </a:r>
                      <a:endParaRPr lang="en-US" sz="4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دانشگاه ملی سئول</a:t>
                      </a:r>
                      <a:endParaRPr lang="en-US" sz="4400" b="1" dirty="0"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b="1" dirty="0" smtClean="0">
                          <a:cs typeface="B Mitra" panose="00000400000000000000" pitchFamily="2" charset="-78"/>
                        </a:rPr>
                        <a:t>6</a:t>
                      </a:r>
                      <a:endParaRPr lang="en-US" sz="4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359404" y="3839614"/>
            <a:ext cx="51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Mitra" panose="00000400000000000000" pitchFamily="2" charset="-78"/>
              </a:rPr>
              <a:t>استخراج شده از</a:t>
            </a:r>
            <a:r>
              <a:rPr lang="en-US" sz="2000" dirty="0" smtClean="0">
                <a:cs typeface="B Mitra" panose="00000400000000000000" pitchFamily="2" charset="-78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B Mitra" panose="00000400000000000000" pitchFamily="2" charset="-78"/>
              </a:rPr>
              <a:t>Scopus </a:t>
            </a:r>
            <a:r>
              <a:rPr lang="fa-IR" sz="2000" dirty="0" smtClean="0">
                <a:cs typeface="B Mitra" panose="00000400000000000000" pitchFamily="2" charset="-78"/>
              </a:rPr>
              <a:t>در </a:t>
            </a:r>
            <a:r>
              <a:rPr lang="fa-IR" sz="2000" dirty="0" err="1" smtClean="0">
                <a:cs typeface="B Mitra" panose="00000400000000000000" pitchFamily="2" charset="-78"/>
              </a:rPr>
              <a:t>تاريخ</a:t>
            </a:r>
            <a:r>
              <a:rPr lang="fa-IR" sz="2000" dirty="0" smtClean="0">
                <a:cs typeface="B Mitra" panose="00000400000000000000" pitchFamily="2" charset="-78"/>
              </a:rPr>
              <a:t> 3 ماه </a:t>
            </a:r>
            <a:r>
              <a:rPr lang="en-US" sz="2000" dirty="0" smtClean="0">
                <a:latin typeface="Calibri" panose="020F0502020204030204" pitchFamily="34" charset="0"/>
                <a:cs typeface="B Mitra" panose="00000400000000000000" pitchFamily="2" charset="-78"/>
              </a:rPr>
              <a:t>February</a:t>
            </a:r>
            <a:r>
              <a:rPr lang="fa-IR" sz="2000" dirty="0" smtClean="0">
                <a:latin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dirty="0" smtClean="0">
                <a:cs typeface="B Mitra" panose="00000400000000000000" pitchFamily="2" charset="-78"/>
              </a:rPr>
              <a:t>سال 2015</a:t>
            </a:r>
            <a:endParaRPr lang="en-US" sz="2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2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914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15 Top Countries Collaborated in Biomedical Iranian Documents, 2014</a:t>
            </a:r>
            <a:endParaRPr lang="en-US" sz="2800" dirty="0"/>
          </a:p>
        </p:txBody>
      </p:sp>
      <p:pic>
        <p:nvPicPr>
          <p:cNvPr id="5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001000" cy="47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730918"/>
            <a:ext cx="8229600" cy="1028700"/>
          </a:xfrm>
        </p:spPr>
        <p:txBody>
          <a:bodyPr/>
          <a:lstStyle/>
          <a:p>
            <a:r>
              <a:rPr lang="fa-IR" dirty="0" smtClean="0"/>
              <a:t>چگونه مي‌توان توسعه علمي و فنآوري را تقويت نمود؟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569" y="1759618"/>
            <a:ext cx="856648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spcAft>
                <a:spcPct val="0"/>
              </a:spcAft>
              <a:buFontTx/>
              <a:buAutoNum type="arabicParenR"/>
            </a:pPr>
            <a:r>
              <a:rPr lang="fa-IR" sz="2400" b="1" dirty="0">
                <a:solidFill>
                  <a:srgbClr val="000000"/>
                </a:solidFill>
                <a:cs typeface="B Nazanin"/>
              </a:rPr>
              <a:t>نيروني انساني متخصص و آماده كار</a:t>
            </a:r>
          </a:p>
          <a:p>
            <a:pPr lvl="1" algn="just" rtl="1" fontAlgn="base">
              <a:spcAft>
                <a:spcPct val="0"/>
              </a:spcAft>
              <a:buFontTx/>
              <a:buChar char="-"/>
            </a:pPr>
            <a:r>
              <a:rPr lang="fa-IR" sz="2100" b="1" dirty="0">
                <a:solidFill>
                  <a:schemeClr val="bg2">
                    <a:lumMod val="60000"/>
                    <a:lumOff val="40000"/>
                  </a:schemeClr>
                </a:solidFill>
                <a:cs typeface="B Nazanin"/>
              </a:rPr>
              <a:t>به حد كافي داريم ولي متأسفانه اكثر آنها مجبور به مهاجرت مي‌شوند</a:t>
            </a:r>
          </a:p>
          <a:p>
            <a:pPr lvl="1" algn="just" rtl="1" fontAlgn="base">
              <a:spcAft>
                <a:spcPct val="0"/>
              </a:spcAft>
            </a:pPr>
            <a:endParaRPr lang="fa-IR" sz="2400" b="1" dirty="0">
              <a:solidFill>
                <a:srgbClr val="000000"/>
              </a:solidFill>
              <a:cs typeface="B Nazanin"/>
            </a:endParaRPr>
          </a:p>
          <a:p>
            <a:pPr algn="just" rtl="1" fontAlgn="base">
              <a:spcAft>
                <a:spcPct val="0"/>
              </a:spcAft>
              <a:buFontTx/>
              <a:buAutoNum type="arabicParenR"/>
            </a:pPr>
            <a:r>
              <a:rPr lang="fa-IR" sz="2400" b="1" dirty="0">
                <a:solidFill>
                  <a:srgbClr val="000000"/>
                </a:solidFill>
                <a:cs typeface="B Nazanin"/>
              </a:rPr>
              <a:t>محيط امن و با ثبات اقتصادي و سياسي و حاكميت جو اعتماد و شاداب و تشويق كننده براي حفظ نخبگان</a:t>
            </a:r>
          </a:p>
          <a:p>
            <a:pPr algn="just" rtl="1" fontAlgn="base">
              <a:spcAft>
                <a:spcPct val="0"/>
              </a:spcAft>
              <a:buFontTx/>
              <a:buAutoNum type="arabicParenR"/>
            </a:pPr>
            <a:endParaRPr lang="fa-IR" sz="2400" b="1" dirty="0">
              <a:solidFill>
                <a:srgbClr val="000000"/>
              </a:solidFill>
              <a:cs typeface="B Nazanin"/>
            </a:endParaRPr>
          </a:p>
          <a:p>
            <a:pPr algn="just" rtl="1" fontAlgn="base">
              <a:spcAft>
                <a:spcPct val="0"/>
              </a:spcAft>
              <a:buFontTx/>
              <a:buAutoNum type="arabicParenR"/>
            </a:pPr>
            <a:r>
              <a:rPr lang="fa-IR" sz="2400" b="1" dirty="0">
                <a:solidFill>
                  <a:srgbClr val="000000"/>
                </a:solidFill>
                <a:cs typeface="B Nazanin"/>
              </a:rPr>
              <a:t>سپردن امور سرپرستي و اجرايي به دانشمندان و محققين برتر كشور و اعتماد نمودن به آنها</a:t>
            </a:r>
          </a:p>
          <a:p>
            <a:pPr algn="just" rtl="1" fontAlgn="base">
              <a:spcAft>
                <a:spcPct val="0"/>
              </a:spcAft>
              <a:buFontTx/>
              <a:buAutoNum type="arabicParenR"/>
            </a:pPr>
            <a:endParaRPr lang="fa-IR" sz="2400" b="1" dirty="0">
              <a:solidFill>
                <a:srgbClr val="000000"/>
              </a:solidFill>
              <a:cs typeface="B Nazanin"/>
            </a:endParaRPr>
          </a:p>
          <a:p>
            <a:pPr algn="just" rtl="1" fontAlgn="base">
              <a:spcAft>
                <a:spcPct val="0"/>
              </a:spcAft>
              <a:buFontTx/>
              <a:buAutoNum type="arabicParenR"/>
            </a:pPr>
            <a:r>
              <a:rPr lang="fa-IR" sz="2400" b="1" dirty="0">
                <a:solidFill>
                  <a:srgbClr val="000000"/>
                </a:solidFill>
                <a:cs typeface="B Nazanin"/>
              </a:rPr>
              <a:t>تأمين بودجه و حمايت مالي از پژوهش و توسعه علمي</a:t>
            </a:r>
            <a:endParaRPr lang="en-US" sz="2400" b="1" dirty="0">
              <a:solidFill>
                <a:srgbClr val="000000"/>
              </a:solidFill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9913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60652" y="0"/>
            <a:ext cx="8856662" cy="13716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altLang="en-US" sz="4000" b="1" dirty="0" smtClean="0">
                <a:cs typeface="Mitra" panose="00000400000000000000" pitchFamily="2" charset="-78"/>
              </a:rPr>
              <a:t>تعداد دانشمندان </a:t>
            </a:r>
            <a:r>
              <a:rPr lang="fa-IR" altLang="en-US" sz="4000" b="1" dirty="0" smtClean="0">
                <a:solidFill>
                  <a:srgbClr val="FF0000"/>
                </a:solidFill>
                <a:cs typeface="Mitra" panose="00000400000000000000" pitchFamily="2" charset="-78"/>
              </a:rPr>
              <a:t>1% برتر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Mitra" panose="00000400000000000000" pitchFamily="2" charset="-78"/>
              </a:rPr>
              <a:t>دنيا</a:t>
            </a:r>
            <a:r>
              <a:rPr lang="fa-IR" altLang="en-US" sz="4000" b="1" dirty="0" smtClean="0">
                <a:solidFill>
                  <a:srgbClr val="FF0000"/>
                </a:solidFill>
                <a:cs typeface="Mitra" panose="00000400000000000000" pitchFamily="2" charset="-78"/>
              </a:rPr>
              <a:t> </a:t>
            </a:r>
            <a:r>
              <a:rPr lang="fa-IR" altLang="en-US" sz="4000" b="1" dirty="0" smtClean="0">
                <a:cs typeface="Mitra" panose="00000400000000000000" pitchFamily="2" charset="-78"/>
              </a:rPr>
              <a:t>و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Mitra" panose="00000400000000000000" pitchFamily="2" charset="-78"/>
              </a:rPr>
              <a:t>ايران</a:t>
            </a:r>
            <a:r>
              <a:rPr lang="fa-IR" altLang="en-US" sz="4000" b="1" dirty="0" smtClean="0">
                <a:solidFill>
                  <a:srgbClr val="FF0000"/>
                </a:solidFill>
                <a:cs typeface="Mitra" panose="00000400000000000000" pitchFamily="2" charset="-78"/>
              </a:rPr>
              <a:t> </a:t>
            </a:r>
            <a:r>
              <a:rPr lang="fa-IR" altLang="en-US" sz="4000" b="1" dirty="0" smtClean="0">
                <a:cs typeface="Mitra" panose="00000400000000000000" pitchFamily="2" charset="-78"/>
              </a:rPr>
              <a:t>در نظام </a:t>
            </a:r>
            <a:r>
              <a:rPr lang="fa-IR" altLang="en-US" sz="4000" b="1" dirty="0" err="1" smtClean="0">
                <a:cs typeface="Mitra" panose="00000400000000000000" pitchFamily="2" charset="-78"/>
              </a:rPr>
              <a:t>رتبه‌بندی</a:t>
            </a:r>
            <a:r>
              <a:rPr lang="fa-IR" altLang="en-US" sz="4000" b="1" dirty="0" smtClean="0">
                <a:cs typeface="Mitra" panose="00000400000000000000" pitchFamily="2" charset="-78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sz="4000" b="1" dirty="0" smtClean="0">
                <a:latin typeface="Calibri" panose="020F0502020204030204" pitchFamily="34" charset="0"/>
              </a:rPr>
              <a:t>ssential </a:t>
            </a:r>
            <a:r>
              <a:rPr lang="en-US" sz="40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en-US" sz="4000" b="1" dirty="0" smtClean="0">
                <a:latin typeface="Calibri" panose="020F0502020204030204" pitchFamily="34" charset="0"/>
              </a:rPr>
              <a:t>cience </a:t>
            </a:r>
            <a:r>
              <a:rPr lang="en-US" sz="40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4000" b="1" dirty="0" smtClean="0">
                <a:latin typeface="Calibri" panose="020F0502020204030204" pitchFamily="34" charset="0"/>
              </a:rPr>
              <a:t>ndicators</a:t>
            </a:r>
            <a:endParaRPr lang="en-US" altLang="en-US" sz="4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 rot="-5400000">
            <a:off x="-2272506" y="4072732"/>
            <a:ext cx="496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http://archive.sciencewatch.com/about/met/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52543"/>
              </p:ext>
            </p:extLst>
          </p:nvPr>
        </p:nvGraphicFramePr>
        <p:xfrm>
          <a:off x="211138" y="1371599"/>
          <a:ext cx="8932862" cy="771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803"/>
                <a:gridCol w="7311059"/>
              </a:tblGrid>
              <a:tr h="783772"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تعداد</a:t>
                      </a:r>
                      <a:endParaRPr lang="en-US" sz="40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شاخص</a:t>
                      </a:r>
                      <a:endParaRPr lang="en-US" sz="40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  <a:tr h="78377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4،000،000</a:t>
                      </a:r>
                      <a:endParaRPr lang="en-US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3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تخمين</a:t>
                      </a:r>
                      <a:r>
                        <a:rPr lang="fa-IR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تعداد کل </a:t>
                      </a:r>
                      <a:r>
                        <a:rPr lang="fa-IR" sz="3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محققين</a:t>
                      </a:r>
                      <a:r>
                        <a:rPr lang="fa-IR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جهان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صاحب مقاله در 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ISI</a:t>
                      </a:r>
                      <a:endParaRPr lang="en-US" sz="3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  <a:tr h="78377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60،000</a:t>
                      </a:r>
                      <a:endParaRPr lang="en-US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3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تخمين</a:t>
                      </a:r>
                      <a:r>
                        <a:rPr lang="fa-IR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تعداد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 دانشمندان برتر 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جهان</a:t>
                      </a:r>
                      <a:endParaRPr lang="en-US" sz="3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  <a:tr h="78377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88</a:t>
                      </a:r>
                      <a:endParaRPr lang="en-US" sz="3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تعداد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 دانشمندان برتر </a:t>
                      </a:r>
                      <a:r>
                        <a:rPr lang="fa-IR" sz="3200" b="0" baseline="0" dirty="0" err="1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ايران</a:t>
                      </a:r>
                      <a:r>
                        <a:rPr lang="fa-IR" sz="32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در </a:t>
                      </a:r>
                      <a:r>
                        <a:rPr lang="fa-IR" sz="3200" b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کل</a:t>
                      </a:r>
                      <a:r>
                        <a:rPr lang="en-US" sz="3200" b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رشته‌ها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  <a:tr h="783772">
                <a:tc>
                  <a:txBody>
                    <a:bodyPr/>
                    <a:lstStyle/>
                    <a:p>
                      <a:pPr algn="ctr"/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18</a:t>
                      </a:r>
                      <a:endParaRPr lang="en-US" sz="3200" b="0" dirty="0"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تعداد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 دانشمندان برتر </a:t>
                      </a:r>
                      <a:r>
                        <a:rPr lang="fa-IR" sz="3200" b="0" baseline="0" dirty="0" err="1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ايران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در 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گروه علوم پزشکی</a:t>
                      </a:r>
                      <a:endParaRPr lang="en-US" sz="3200" b="0" dirty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  <a:tr h="783772">
                <a:tc>
                  <a:txBody>
                    <a:bodyPr/>
                    <a:lstStyle/>
                    <a:p>
                      <a:pPr algn="ctr"/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9</a:t>
                      </a:r>
                      <a:endParaRPr lang="en-US" sz="3200" b="0" dirty="0"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تعداد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 دانشمندان برتر </a:t>
                      </a:r>
                      <a:r>
                        <a:rPr lang="fa-IR" sz="3200" b="0" baseline="0" dirty="0" err="1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ايران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در گروه 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داروشناسی و داروسازی</a:t>
                      </a:r>
                      <a:endParaRPr lang="en-US" sz="3200" b="0" dirty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  <a:tr h="783772">
                <a:tc>
                  <a:txBody>
                    <a:bodyPr/>
                    <a:lstStyle/>
                    <a:p>
                      <a:pPr algn="ctr"/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2</a:t>
                      </a:r>
                      <a:endParaRPr lang="en-US" sz="3200" b="0" dirty="0"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0" dirty="0" smtClean="0">
                          <a:cs typeface="B Mitra" panose="00000400000000000000" pitchFamily="2" charset="-78"/>
                        </a:rPr>
                        <a:t>تعداد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 دانشمندان برتر </a:t>
                      </a:r>
                      <a:r>
                        <a:rPr lang="fa-IR" sz="3200" b="0" baseline="0" dirty="0" err="1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ايران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3200" b="0" baseline="0" dirty="0" smtClean="0">
                          <a:cs typeface="B Mitra" panose="00000400000000000000" pitchFamily="2" charset="-78"/>
                        </a:rPr>
                        <a:t>در گروه </a:t>
                      </a:r>
                      <a:r>
                        <a:rPr lang="fa-IR" sz="3200" b="0" baseline="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پزشکی </a:t>
                      </a:r>
                      <a:r>
                        <a:rPr lang="fa-IR" sz="3200" b="0" baseline="0" dirty="0" err="1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بالينی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cs typeface="B Mitra" panose="00000400000000000000" pitchFamily="2" charset="-78"/>
                      </a:endParaRPr>
                    </a:p>
                  </a:txBody>
                  <a:tcPr marL="91449" marR="91449"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Iranian </a:t>
            </a:r>
            <a:r>
              <a:rPr lang="en-GB" sz="2800" b="1" dirty="0" smtClean="0"/>
              <a:t>Top 1% Highly Cited </a:t>
            </a:r>
            <a:r>
              <a:rPr lang="en-US" sz="2800" b="1" dirty="0" smtClean="0"/>
              <a:t>Scientist </a:t>
            </a:r>
            <a:r>
              <a:rPr lang="en-GB" sz="2800" b="1" dirty="0" smtClean="0"/>
              <a:t>in </a:t>
            </a:r>
            <a:r>
              <a:rPr lang="en-US" sz="2800" b="1" dirty="0" smtClean="0"/>
              <a:t>ESI by Medical Universities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676400"/>
          <a:ext cx="83820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3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839200" cy="5334000"/>
          </a:xfrm>
        </p:spPr>
        <p:txBody>
          <a:bodyPr>
            <a:noAutofit/>
          </a:bodyPr>
          <a:lstStyle/>
          <a:p>
            <a:pPr marL="0" indent="0" algn="r" rtl="1">
              <a:buNone/>
              <a:tabLst>
                <a:tab pos="176213" algn="l"/>
              </a:tabLst>
            </a:pPr>
            <a:r>
              <a:rPr lang="fa-IR" sz="2800" b="1" dirty="0" smtClean="0">
                <a:cs typeface="B Nazanin" pitchFamily="2" charset="-78"/>
              </a:rPr>
              <a:t>راهبرد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1</a:t>
            </a:r>
          </a:p>
          <a:p>
            <a:pPr marL="103188" indent="0" algn="justLow" rtl="1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176213" algn="l"/>
              </a:tabLst>
            </a:pPr>
            <a:r>
              <a:rPr lang="fa-IR" sz="2400" dirty="0" smtClean="0">
                <a:cs typeface="B Nazanin" pitchFamily="2" charset="-78"/>
              </a:rPr>
              <a:t>تربیت نسل جدیدی از محققان علوم پزشکی با تدوین و راه‌اندازی دوره‌های زیر:</a:t>
            </a:r>
            <a:endParaRPr lang="fa-IR" sz="20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400050" indent="-163513" algn="justLow" rtl="1">
              <a:spcBef>
                <a:spcPts val="0"/>
              </a:spcBef>
              <a:spcAft>
                <a:spcPts val="600"/>
              </a:spcAft>
              <a:tabLst>
                <a:tab pos="176213" algn="l"/>
              </a:tabLst>
            </a:pPr>
            <a:r>
              <a:rPr lang="en-US" sz="2000" dirty="0" smtClean="0">
                <a:solidFill>
                  <a:prstClr val="black"/>
                </a:solidFill>
                <a:cs typeface="B Nazanin" pitchFamily="2" charset="-78"/>
              </a:rPr>
              <a:t>MD-PhD </a:t>
            </a: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: اضافه شدن یک دوره ۳ ساله برای تحقیق و کسب مدرک دکترای تحقیقاتی</a:t>
            </a:r>
          </a:p>
          <a:p>
            <a:pPr marL="400050" indent="-163513" algn="justLow" rtl="1">
              <a:spcBef>
                <a:spcPts val="0"/>
              </a:spcBef>
              <a:spcAft>
                <a:spcPts val="600"/>
              </a:spcAft>
              <a:tabLst>
                <a:tab pos="176213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Clinician-Scientist</a:t>
            </a:r>
            <a:r>
              <a:rPr lang="fa-IR" sz="2400" dirty="0" smtClean="0">
                <a:solidFill>
                  <a:srgbClr val="7030A0"/>
                </a:solidFill>
                <a:cs typeface="B Nazanin" pitchFamily="2" charset="-78"/>
              </a:rPr>
              <a:t>: افزایش ۳ سال به دوره تخصص یا فوق تخصص جهت انجام همزمان آموزش بالینی و پروژه تحقیقاتی با تاکید بر روش‌های پژوهش</a:t>
            </a:r>
            <a:endParaRPr lang="fa-IR" sz="2000" dirty="0" smtClean="0">
              <a:solidFill>
                <a:srgbClr val="7030A0"/>
              </a:solidFill>
              <a:cs typeface="B Nazanin" pitchFamily="2" charset="-78"/>
            </a:endParaRPr>
          </a:p>
          <a:p>
            <a:pPr marL="103188" indent="0" algn="justLow" rtl="1">
              <a:spcBef>
                <a:spcPts val="0"/>
              </a:spcBef>
              <a:buNone/>
              <a:tabLst>
                <a:tab pos="176213" algn="l"/>
              </a:tabLst>
            </a:pPr>
            <a:endParaRPr lang="fa-IR" sz="11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6350" indent="0" algn="justLow" rtl="1">
              <a:lnSpc>
                <a:spcPct val="135000"/>
              </a:lnSpc>
              <a:spcBef>
                <a:spcPts val="0"/>
              </a:spcBef>
              <a:buNone/>
              <a:tabLst>
                <a:tab pos="341313" algn="l"/>
              </a:tabLst>
            </a:pP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فعالیت‌ها</a:t>
            </a:r>
          </a:p>
          <a:p>
            <a:pPr marL="520700" indent="-514350" algn="justLow" rt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r>
              <a:rPr lang="fa-IR" sz="2400" dirty="0" smtClean="0">
                <a:cs typeface="B Nazanin" pitchFamily="2" charset="-78"/>
              </a:rPr>
              <a:t>تدوین برنامه آموزش پزشک پژوهشگر و تأمین بودجه مربوطه با مشارکت معاونت علمی و فناوری ریاست جمهوری</a:t>
            </a:r>
          </a:p>
          <a:p>
            <a:pPr marL="520700" indent="-514350" algn="justLow" rt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r>
              <a:rPr lang="fa-IR" sz="2400" dirty="0" smtClean="0">
                <a:cs typeface="B Nazanin" pitchFamily="2" charset="-78"/>
              </a:rPr>
              <a:t>تصویب آیین‌نامه دوره پزشک پژوهشگر در شورای عالی برنامه‌ریزی مورخ ۹۳/۱۲/۱۱</a:t>
            </a:r>
          </a:p>
          <a:p>
            <a:pPr marL="520700" indent="-514350" algn="justLow" rt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r>
              <a:rPr lang="fa-IR" sz="2400" dirty="0" smtClean="0">
                <a:cs typeface="B Nazanin" pitchFamily="2" charset="-78"/>
              </a:rPr>
              <a:t>ایجاد ظرفیت سالانه ۶۰ نفر بر اساس ۲/۵ درصد رشته محل</a:t>
            </a:r>
          </a:p>
          <a:p>
            <a:pPr marL="520700" indent="-514350" algn="justLow" rt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r>
              <a:rPr lang="fa-IR" sz="2400" dirty="0" smtClean="0">
                <a:cs typeface="B Nazanin" pitchFamily="2" charset="-78"/>
              </a:rPr>
              <a:t>گزینش ۱۳ نفر از ۱۴۶ متقاضی</a:t>
            </a:r>
          </a:p>
          <a:p>
            <a:pPr marL="520700" indent="-514350" algn="justLow" rtl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endParaRPr lang="fa-IR" sz="2400" dirty="0" smtClean="0">
              <a:cs typeface="B Nazanin" pitchFamily="2" charset="-78"/>
            </a:endParaRPr>
          </a:p>
          <a:p>
            <a:pPr marL="520700" indent="-514350" algn="justLow" rtl="1">
              <a:lnSpc>
                <a:spcPct val="135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endParaRPr lang="fa-IR" sz="2400" dirty="0" smtClean="0">
              <a:cs typeface="B Nazanin" pitchFamily="2" charset="-78"/>
            </a:endParaRPr>
          </a:p>
          <a:p>
            <a:pPr marL="520700" indent="-514350" algn="justLow" rtl="1">
              <a:lnSpc>
                <a:spcPct val="135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q"/>
              <a:tabLst>
                <a:tab pos="60325" algn="l"/>
                <a:tab pos="176213" algn="l"/>
              </a:tabLst>
            </a:pPr>
            <a:endParaRPr lang="fa-IR" sz="18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1020762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chemeClr val="accent4">
                    <a:lumMod val="75000"/>
                  </a:schemeClr>
                </a:solidFill>
                <a:cs typeface="B Jadid" pitchFamily="2" charset="-78"/>
              </a:rPr>
              <a:t>هدف: توسعه و حمایت از نیروی انسانی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0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World_map_blank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" y="0"/>
            <a:ext cx="904119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سهم پژوهش از تولید ناخالصی در ایران</a:t>
            </a:r>
            <a:br>
              <a:rPr lang="fa-IR" b="1" dirty="0" smtClean="0">
                <a:cs typeface="B Nazanin" pitchFamily="2" charset="-78"/>
              </a:rPr>
            </a:br>
            <a:r>
              <a:rPr lang="fa-IR" sz="2700" b="1" dirty="0" smtClean="0">
                <a:cs typeface="B Nazanin" pitchFamily="2" charset="-78"/>
              </a:rPr>
              <a:t>مقایسه آن با سهم نرمال شده با نرخ تورم سالانه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46963" cy="52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34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4478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 چهل سال تولیدات </a:t>
            </a:r>
            <a:r>
              <a:rPr lang="fa-IR" sz="3200" b="1" dirty="0" smtClean="0">
                <a:cs typeface="B Nazanin" panose="00000400000000000000" pitchFamily="2" charset="-78"/>
              </a:rPr>
              <a:t>علمی ایران در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علوم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سلامت و</a:t>
            </a:r>
            <a:r>
              <a:rPr lang="en-GB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/>
            </a:r>
            <a:br>
              <a:rPr lang="en-GB" sz="3200" b="1" dirty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زیست پزشکی</a:t>
            </a:r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در </a:t>
            </a:r>
            <a:r>
              <a:rPr lang="en-GB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ISI</a:t>
            </a:r>
            <a:r>
              <a:rPr lang="en-GB" sz="2800" b="1" dirty="0" smtClean="0">
                <a:cs typeface="B Nazanin" panose="00000400000000000000" pitchFamily="2" charset="-78"/>
              </a:rPr>
              <a:t> Web of Science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(۱۹۷۲-۲۰۱۴)</a:t>
            </a:r>
            <a:endParaRPr lang="en-GB" sz="32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160" y="6403336"/>
            <a:ext cx="1539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Updated 05.0</a:t>
            </a:r>
            <a:r>
              <a:rPr lang="en-US" sz="1400" dirty="0">
                <a:solidFill>
                  <a:prstClr val="black"/>
                </a:solidFill>
              </a:rPr>
              <a:t>5</a:t>
            </a:r>
            <a:r>
              <a:rPr lang="en-GB" sz="1400" dirty="0">
                <a:solidFill>
                  <a:prstClr val="black"/>
                </a:solidFill>
              </a:rPr>
              <a:t>.2015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3098088" cy="712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46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خامنه-ای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534400" cy="5689599"/>
          </a:xfrm>
        </p:spPr>
      </p:pic>
      <p:sp>
        <p:nvSpPr>
          <p:cNvPr id="7" name="Rectangle 6"/>
          <p:cNvSpPr/>
          <p:nvPr/>
        </p:nvSpPr>
        <p:spPr>
          <a:xfrm>
            <a:off x="381000" y="1295400"/>
            <a:ext cx="4191000" cy="509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4000"/>
              </a:lnSpc>
            </a:pP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پیگیری </a:t>
            </a:r>
            <a:r>
              <a:rPr lang="ar-SA" sz="1900" b="1" dirty="0">
                <a:solidFill>
                  <a:prstClr val="black"/>
                </a:solidFill>
                <a:cs typeface="B Nazanin" pitchFamily="2" charset="-78"/>
              </a:rPr>
              <a:t>جدی پیشرفت و شتاب حرکت علمی و فناوری کشور </a:t>
            </a:r>
            <a:r>
              <a:rPr lang="ar-SA" sz="1900" dirty="0">
                <a:solidFill>
                  <a:prstClr val="black"/>
                </a:solidFill>
                <a:cs typeface="B Nazanin" pitchFamily="2" charset="-78"/>
              </a:rPr>
              <a:t>یکی </a:t>
            </a:r>
            <a:r>
              <a:rPr lang="ar-SA" sz="1900" b="1" dirty="0">
                <a:solidFill>
                  <a:prstClr val="black"/>
                </a:solidFill>
                <a:cs typeface="B Nazanin" pitchFamily="2" charset="-78"/>
              </a:rPr>
              <a:t>از اساسی </a:t>
            </a: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ترین</a:t>
            </a:r>
            <a:r>
              <a:rPr lang="fa-IR" sz="1900" b="1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اولویت</a:t>
            </a:r>
            <a:r>
              <a:rPr lang="fa-IR" sz="1900" b="1" dirty="0">
                <a:solidFill>
                  <a:prstClr val="black"/>
                </a:solidFill>
                <a:cs typeface="B Nazanin" pitchFamily="2" charset="-78"/>
              </a:rPr>
              <a:t>‌</a:t>
            </a: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های </a:t>
            </a:r>
            <a:r>
              <a:rPr lang="ar-SA" sz="1900" b="1" dirty="0">
                <a:solidFill>
                  <a:prstClr val="black"/>
                </a:solidFill>
                <a:cs typeface="B Nazanin" pitchFamily="2" charset="-78"/>
              </a:rPr>
              <a:t>کشور </a:t>
            </a:r>
            <a:r>
              <a:rPr lang="ar-SA" sz="1900" dirty="0">
                <a:solidFill>
                  <a:prstClr val="black"/>
                </a:solidFill>
                <a:cs typeface="B Nazanin" pitchFamily="2" charset="-78"/>
              </a:rPr>
              <a:t>است که شورای عالی انقلاب فرهنگی در آن نقش جدی دارد. بحمدالله با تصویب و ابلاغ نقشه جامع علمی کشور، حوزه علم و فناوری نقشه راه خود را یافته، ستاد راهبری نقشه جامع علمی تشکیل شده؛ و حرکت در آن مسیر آغاز گردید و تاکنون آثار و دستاوردهای خوبی هم در پی داشته </a:t>
            </a:r>
            <a:r>
              <a:rPr lang="ar-SA" sz="1900" dirty="0" smtClean="0">
                <a:solidFill>
                  <a:prstClr val="black"/>
                </a:solidFill>
                <a:cs typeface="B Nazanin" pitchFamily="2" charset="-78"/>
              </a:rPr>
              <a:t>است</a:t>
            </a:r>
            <a:r>
              <a:rPr lang="fa-IR" sz="1900" dirty="0" smtClean="0">
                <a:solidFill>
                  <a:prstClr val="black"/>
                </a:solidFill>
                <a:cs typeface="B Nazanin" pitchFamily="2" charset="-78"/>
              </a:rPr>
              <a:t>.</a:t>
            </a:r>
            <a:r>
              <a:rPr lang="ar-SA" sz="19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1900" dirty="0">
                <a:solidFill>
                  <a:prstClr val="black"/>
                </a:solidFill>
                <a:cs typeface="B Nazanin" pitchFamily="2" charset="-78"/>
              </a:rPr>
              <a:t>لازم است این مسیر با جدیت و اهتمام بیشتری بویژه از سوی مسئولان در قوای سه گانه و خصوصاً دولت محترم دنبال شود. </a:t>
            </a:r>
            <a:endParaRPr lang="fa-IR" sz="1900" dirty="0" smtClean="0">
              <a:solidFill>
                <a:prstClr val="black"/>
              </a:solidFill>
              <a:cs typeface="B Nazanin" pitchFamily="2" charset="-78"/>
            </a:endParaRPr>
          </a:p>
          <a:p>
            <a:pPr algn="justLow" rtl="1">
              <a:lnSpc>
                <a:spcPct val="114000"/>
              </a:lnSpc>
            </a:pP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شتاب </a:t>
            </a:r>
            <a:r>
              <a:rPr lang="ar-SA" sz="1900" b="1" dirty="0">
                <a:solidFill>
                  <a:prstClr val="black"/>
                </a:solidFill>
                <a:cs typeface="B Nazanin" pitchFamily="2" charset="-78"/>
              </a:rPr>
              <a:t>رشد علمی کشور نباید به هیچ </a:t>
            </a: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بهانه</a:t>
            </a:r>
            <a:r>
              <a:rPr lang="fa-IR" sz="1900" b="1" dirty="0" smtClean="0">
                <a:solidFill>
                  <a:prstClr val="black"/>
                </a:solidFill>
                <a:cs typeface="B Nazanin" pitchFamily="2" charset="-78"/>
              </a:rPr>
              <a:t>‌</a:t>
            </a:r>
            <a:r>
              <a:rPr lang="ar-SA" sz="1900" b="1" dirty="0" smtClean="0">
                <a:solidFill>
                  <a:prstClr val="black"/>
                </a:solidFill>
                <a:cs typeface="B Nazanin" pitchFamily="2" charset="-78"/>
              </a:rPr>
              <a:t>ای </a:t>
            </a:r>
            <a:r>
              <a:rPr lang="ar-SA" sz="1900" b="1" dirty="0">
                <a:solidFill>
                  <a:prstClr val="black"/>
                </a:solidFill>
                <a:cs typeface="B Nazanin" pitchFamily="2" charset="-78"/>
              </a:rPr>
              <a:t>حتی اندکی کاهش یابد، بلکه باید روز به روز بر آن افزوده شود </a:t>
            </a:r>
            <a:r>
              <a:rPr lang="ar-SA" sz="1900" dirty="0">
                <a:solidFill>
                  <a:prstClr val="black"/>
                </a:solidFill>
                <a:cs typeface="B Nazanin" pitchFamily="2" charset="-78"/>
              </a:rPr>
              <a:t>و شورا نیز نقش </a:t>
            </a:r>
            <a:r>
              <a:rPr lang="ar-SA" sz="1900" dirty="0" smtClean="0">
                <a:solidFill>
                  <a:prstClr val="black"/>
                </a:solidFill>
                <a:cs typeface="B Nazanin" pitchFamily="2" charset="-78"/>
              </a:rPr>
              <a:t>خود</a:t>
            </a:r>
            <a:r>
              <a:rPr lang="fa-IR" sz="19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1900" dirty="0" smtClean="0">
                <a:solidFill>
                  <a:prstClr val="black"/>
                </a:solidFill>
                <a:cs typeface="B Nazanin" pitchFamily="2" charset="-78"/>
              </a:rPr>
              <a:t>را </a:t>
            </a:r>
            <a:r>
              <a:rPr lang="ar-SA" sz="1900" dirty="0">
                <a:solidFill>
                  <a:prstClr val="black"/>
                </a:solidFill>
                <a:cs typeface="B Nazanin" pitchFamily="2" charset="-78"/>
              </a:rPr>
              <a:t>در نظارت و پایش و راهبری آن بطور جدی و فعال ایفا </a:t>
            </a:r>
            <a:r>
              <a:rPr lang="ar-SA" sz="1900" dirty="0" smtClean="0">
                <a:solidFill>
                  <a:prstClr val="black"/>
                </a:solidFill>
                <a:cs typeface="B Nazanin" pitchFamily="2" charset="-78"/>
              </a:rPr>
              <a:t>نماید</a:t>
            </a:r>
            <a:r>
              <a:rPr lang="fa-IR" sz="1900" dirty="0" smtClean="0">
                <a:solidFill>
                  <a:prstClr val="black"/>
                </a:solidFill>
                <a:cs typeface="B Nazanin" pitchFamily="2" charset="-78"/>
              </a:rPr>
              <a:t>.</a:t>
            </a:r>
            <a:r>
              <a:rPr lang="ar-SA" sz="1900" dirty="0">
                <a:solidFill>
                  <a:prstClr val="black"/>
                </a:solidFill>
                <a:cs typeface="B Nazanin" pitchFamily="2" charset="-78"/>
              </a:rPr>
              <a:t> </a:t>
            </a:r>
            <a:endParaRPr lang="fa-IR" sz="1900" dirty="0" smtClean="0">
              <a:solidFill>
                <a:prstClr val="black"/>
              </a:solidFill>
              <a:cs typeface="B Nazanin" pitchFamily="2" charset="-78"/>
            </a:endParaRPr>
          </a:p>
          <a:p>
            <a:pPr rtl="1">
              <a:lnSpc>
                <a:spcPct val="114000"/>
              </a:lnSpc>
            </a:pPr>
            <a:r>
              <a:rPr lang="fa-IR" sz="1900" dirty="0" smtClean="0">
                <a:solidFill>
                  <a:prstClr val="black"/>
                </a:solidFill>
                <a:cs typeface="B Nazanin" pitchFamily="2" charset="-78"/>
              </a:rPr>
              <a:t>26 مهر 1393</a:t>
            </a:r>
            <a:endParaRPr lang="ar-SA" sz="1900" dirty="0">
              <a:solidFill>
                <a:prstClr val="black"/>
              </a:solidFill>
              <a:cs typeface="B Nazanin" pitchFamily="2" charset="-78"/>
            </a:endParaRPr>
          </a:p>
        </p:txBody>
      </p:sp>
      <p:pic>
        <p:nvPicPr>
          <p:cNvPr id="5" name="Picture 4" descr="شتاب علمی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390"/>
            <a:ext cx="6582694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سهم پژوهش از تولید ناخالصی در ایران</a:t>
            </a:r>
            <a:br>
              <a:rPr lang="fa-IR" b="1" dirty="0" smtClean="0">
                <a:cs typeface="B Nazanin" pitchFamily="2" charset="-78"/>
              </a:rPr>
            </a:br>
            <a:r>
              <a:rPr lang="fa-IR" sz="2700" b="1" dirty="0" smtClean="0">
                <a:cs typeface="B Nazanin" pitchFamily="2" charset="-78"/>
              </a:rPr>
              <a:t>مقایسه آن با سهم نرمال شده با نرخ تورم سالانه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46963" cy="52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1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1" y="228600"/>
            <a:ext cx="6553199" cy="6553199"/>
          </a:xfrm>
        </p:spPr>
      </p:pic>
      <p:sp>
        <p:nvSpPr>
          <p:cNvPr id="7" name="4-Point Star 6"/>
          <p:cNvSpPr/>
          <p:nvPr/>
        </p:nvSpPr>
        <p:spPr>
          <a:xfrm>
            <a:off x="5291820" y="48006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5334000" y="12192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1914196" y="2791811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5386413" y="2377966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6019800" y="33909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3429000" y="17526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5029200" y="4356538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2514600" y="22098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6013092" y="2530366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815255" y="46101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514600" y="184588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728748" y="40767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191000" y="302041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1725010" y="9525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534103" y="20955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787665" y="210338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6019800" y="18669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373820" y="2188780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673365" y="2292569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084583" y="4436679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648200" y="3505200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4018754" y="1759169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3131943" y="2205859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3901965" y="2262352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2849478" y="1960180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3259520" y="1960180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1993024" y="838200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8" name="4-Point Star 37"/>
          <p:cNvSpPr/>
          <p:nvPr/>
        </p:nvSpPr>
        <p:spPr>
          <a:xfrm>
            <a:off x="3523593" y="2376652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39" name="4-Point Star 38"/>
          <p:cNvSpPr/>
          <p:nvPr/>
        </p:nvSpPr>
        <p:spPr>
          <a:xfrm>
            <a:off x="3675993" y="2529052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40" name="4-Point Star 39"/>
          <p:cNvSpPr/>
          <p:nvPr/>
        </p:nvSpPr>
        <p:spPr>
          <a:xfrm>
            <a:off x="3810000" y="28194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41" name="4-Point Star 40"/>
          <p:cNvSpPr/>
          <p:nvPr/>
        </p:nvSpPr>
        <p:spPr>
          <a:xfrm>
            <a:off x="3405352" y="315097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42" name="4-Point Star 41"/>
          <p:cNvSpPr/>
          <p:nvPr/>
        </p:nvSpPr>
        <p:spPr>
          <a:xfrm>
            <a:off x="4156513" y="2028498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43" name="4-Point Star 42"/>
          <p:cNvSpPr/>
          <p:nvPr/>
        </p:nvSpPr>
        <p:spPr>
          <a:xfrm>
            <a:off x="3980793" y="2129659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44" name="4-Point Star 43"/>
          <p:cNvSpPr/>
          <p:nvPr/>
        </p:nvSpPr>
        <p:spPr>
          <a:xfrm>
            <a:off x="1993024" y="1298028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766367" y="4243552"/>
            <a:ext cx="252387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3446080" y="2362201"/>
            <a:ext cx="252387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3247626" y="2103383"/>
            <a:ext cx="252387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3745415" y="2377966"/>
            <a:ext cx="252387" cy="228600"/>
          </a:xfrm>
          <a:prstGeom prst="flowChartConnector">
            <a:avLst/>
          </a:prstGeom>
          <a:solidFill>
            <a:srgbClr val="59F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3897815" y="2530366"/>
            <a:ext cx="252387" cy="228600"/>
          </a:xfrm>
          <a:prstGeom prst="flowChartConnector">
            <a:avLst/>
          </a:prstGeom>
          <a:solidFill>
            <a:srgbClr val="59F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2376513" y="953814"/>
            <a:ext cx="252387" cy="228600"/>
          </a:xfrm>
          <a:prstGeom prst="flowChartConnector">
            <a:avLst/>
          </a:prstGeom>
          <a:solidFill>
            <a:srgbClr val="59F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3673364" y="3457904"/>
            <a:ext cx="252387" cy="228600"/>
          </a:xfrm>
          <a:prstGeom prst="flowChartConnector">
            <a:avLst/>
          </a:prstGeom>
          <a:solidFill>
            <a:srgbClr val="59F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8458200" y="1447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8454259" y="2362200"/>
            <a:ext cx="228600" cy="228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4" name="4-Point Star 53"/>
          <p:cNvSpPr/>
          <p:nvPr/>
        </p:nvSpPr>
        <p:spPr>
          <a:xfrm>
            <a:off x="8458200" y="32766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55" name="4-Point Star 54"/>
          <p:cNvSpPr/>
          <p:nvPr/>
        </p:nvSpPr>
        <p:spPr>
          <a:xfrm>
            <a:off x="8493812" y="4191000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>
          <a:xfrm>
            <a:off x="445306" y="4436679"/>
            <a:ext cx="252387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77200" y="1828800"/>
            <a:ext cx="914400" cy="3468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دارویی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48600" y="2701159"/>
            <a:ext cx="1295400" cy="3468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بیوتکنولوژی</a:t>
            </a:r>
            <a:endParaRPr lang="fa-IR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77200" y="3615559"/>
            <a:ext cx="914400" cy="3468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سلامت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077200" y="4606159"/>
            <a:ext cx="914400" cy="34684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تجهیزات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93" y="4857093"/>
            <a:ext cx="914400" cy="34684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اطلاعات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2" name="4-Point Star 61"/>
          <p:cNvSpPr/>
          <p:nvPr/>
        </p:nvSpPr>
        <p:spPr>
          <a:xfrm>
            <a:off x="457200" y="1221828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63" name="4-Point Star 62"/>
          <p:cNvSpPr/>
          <p:nvPr/>
        </p:nvSpPr>
        <p:spPr>
          <a:xfrm>
            <a:off x="4043855" y="5010807"/>
            <a:ext cx="228600" cy="228600"/>
          </a:xfrm>
          <a:prstGeom prst="star4">
            <a:avLst>
              <a:gd name="adj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00" y="1613339"/>
            <a:ext cx="914400" cy="5128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itchFamily="2" charset="-78"/>
              </a:rPr>
              <a:t>سلول بنیادی</a:t>
            </a:r>
            <a:endParaRPr lang="fa-IR" sz="1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457200" y="2928938"/>
            <a:ext cx="252387" cy="228600"/>
          </a:xfrm>
          <a:prstGeom prst="flowChartConnector">
            <a:avLst/>
          </a:prstGeom>
          <a:solidFill>
            <a:srgbClr val="59F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6193" y="3287112"/>
            <a:ext cx="914400" cy="538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گیاهان دارویی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7" name="7-Point Star 66"/>
          <p:cNvSpPr/>
          <p:nvPr/>
        </p:nvSpPr>
        <p:spPr>
          <a:xfrm>
            <a:off x="4572000" y="24384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7-Point Star 67"/>
          <p:cNvSpPr/>
          <p:nvPr/>
        </p:nvSpPr>
        <p:spPr>
          <a:xfrm>
            <a:off x="2286000" y="28194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7-Point Star 68"/>
          <p:cNvSpPr/>
          <p:nvPr/>
        </p:nvSpPr>
        <p:spPr>
          <a:xfrm>
            <a:off x="2971800" y="25146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7-Point Star 69"/>
          <p:cNvSpPr/>
          <p:nvPr/>
        </p:nvSpPr>
        <p:spPr>
          <a:xfrm>
            <a:off x="5486400" y="14478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7-Point Star 70"/>
          <p:cNvSpPr/>
          <p:nvPr/>
        </p:nvSpPr>
        <p:spPr>
          <a:xfrm>
            <a:off x="5562600" y="19050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7-Point Star 71"/>
          <p:cNvSpPr/>
          <p:nvPr/>
        </p:nvSpPr>
        <p:spPr>
          <a:xfrm>
            <a:off x="3124200" y="36576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7-Point Star 72"/>
          <p:cNvSpPr/>
          <p:nvPr/>
        </p:nvSpPr>
        <p:spPr>
          <a:xfrm>
            <a:off x="4800600" y="54864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7-Point Star 73"/>
          <p:cNvSpPr/>
          <p:nvPr/>
        </p:nvSpPr>
        <p:spPr>
          <a:xfrm>
            <a:off x="2514600" y="34290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7-Point Star 74"/>
          <p:cNvSpPr/>
          <p:nvPr/>
        </p:nvSpPr>
        <p:spPr>
          <a:xfrm>
            <a:off x="6781800" y="48006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7-Point Star 75"/>
          <p:cNvSpPr/>
          <p:nvPr/>
        </p:nvSpPr>
        <p:spPr>
          <a:xfrm>
            <a:off x="4343400" y="48768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7-Point Star 76"/>
          <p:cNvSpPr/>
          <p:nvPr/>
        </p:nvSpPr>
        <p:spPr>
          <a:xfrm>
            <a:off x="5562600" y="46482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7-Point Star 77"/>
          <p:cNvSpPr/>
          <p:nvPr/>
        </p:nvSpPr>
        <p:spPr>
          <a:xfrm>
            <a:off x="2743200" y="12954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386413" y="302326"/>
            <a:ext cx="3634023" cy="74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a-IR" sz="2200" dirty="0" smtClean="0">
                <a:solidFill>
                  <a:prstClr val="black"/>
                </a:solidFill>
                <a:cs typeface="B Titr" pitchFamily="2" charset="-78"/>
              </a:rPr>
              <a:t>وضعیت  پراکندگی مجموعه مراکز رشد فناوری دایر و متقاضی تاسیس</a:t>
            </a:r>
            <a:endParaRPr lang="fa-IR" sz="22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0" name="7-Point Star 79"/>
          <p:cNvSpPr/>
          <p:nvPr/>
        </p:nvSpPr>
        <p:spPr>
          <a:xfrm>
            <a:off x="426981" y="548640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2400" y="5916886"/>
            <a:ext cx="914400" cy="439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itchFamily="2" charset="-78"/>
              </a:rPr>
              <a:t>متقاضی تاسیس</a:t>
            </a:r>
            <a:endParaRPr lang="fa-IR" sz="1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2" name="7-Point Star 81"/>
          <p:cNvSpPr/>
          <p:nvPr/>
        </p:nvSpPr>
        <p:spPr>
          <a:xfrm>
            <a:off x="1920764" y="3150970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7-Point Star 82"/>
          <p:cNvSpPr/>
          <p:nvPr/>
        </p:nvSpPr>
        <p:spPr>
          <a:xfrm>
            <a:off x="4617979" y="1399565"/>
            <a:ext cx="304800" cy="304800"/>
          </a:xfrm>
          <a:prstGeom prst="star7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8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End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40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Share of Medical Sciences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075240" cy="46085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all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 to Medical Sciences.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Cited Papers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 to Medical Sciences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2606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Rank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 the world for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documents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science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64896" cy="5300538"/>
          </a:xfrm>
        </p:spPr>
      </p:pic>
      <p:sp>
        <p:nvSpPr>
          <p:cNvPr id="5" name="Rectangle 4"/>
          <p:cNvSpPr/>
          <p:nvPr/>
        </p:nvSpPr>
        <p:spPr>
          <a:xfrm>
            <a:off x="645990" y="5636196"/>
            <a:ext cx="79928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381123" cy="3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9021"/>
            <a:ext cx="8299143" cy="47402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2606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Sciences in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648" y="2060848"/>
            <a:ext cx="81369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7" y="116632"/>
            <a:ext cx="1381123" cy="3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latin typeface="B ،هفق"/>
                <a:cs typeface="B Titr" panose="00000700000000000000" pitchFamily="2" charset="-78"/>
              </a:rPr>
              <a:t>رتبه </a:t>
            </a:r>
            <a:r>
              <a:rPr lang="fa-IR" b="1" dirty="0" err="1" smtClean="0">
                <a:latin typeface="B ،هفق"/>
                <a:cs typeface="B Titr" panose="00000700000000000000" pitchFamily="2" charset="-78"/>
              </a:rPr>
              <a:t>ايران</a:t>
            </a:r>
            <a:r>
              <a:rPr lang="fa-IR" b="1" dirty="0" smtClean="0">
                <a:latin typeface="B ،هفق"/>
                <a:cs typeface="B Titr" panose="00000700000000000000" pitchFamily="2" charset="-78"/>
              </a:rPr>
              <a:t> </a:t>
            </a:r>
            <a:r>
              <a:rPr lang="fa-IR" b="1" dirty="0" err="1" smtClean="0">
                <a:latin typeface="B ،هفق"/>
                <a:cs typeface="B Titr" panose="00000700000000000000" pitchFamily="2" charset="-78"/>
              </a:rPr>
              <a:t>درتوليد</a:t>
            </a:r>
            <a:r>
              <a:rPr lang="fa-IR" b="1" dirty="0" smtClean="0">
                <a:latin typeface="B ،هفق"/>
                <a:cs typeface="B Titr" panose="00000700000000000000" pitchFamily="2" charset="-78"/>
              </a:rPr>
              <a:t> علم</a:t>
            </a:r>
            <a:endParaRPr lang="en-US" b="1" dirty="0">
              <a:latin typeface="B ،هفق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385048" cy="4495800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200" dirty="0" smtClean="0">
                <a:cs typeface="B Mitra" panose="00000400000000000000" pitchFamily="2" charset="-78"/>
              </a:rPr>
              <a:t>رتبه </a:t>
            </a:r>
            <a:r>
              <a:rPr lang="fa-IR" sz="3200" dirty="0" err="1" smtClean="0">
                <a:cs typeface="B Mitra" panose="00000400000000000000" pitchFamily="2" charset="-78"/>
              </a:rPr>
              <a:t>ايران</a:t>
            </a:r>
            <a:r>
              <a:rPr lang="fa-IR" sz="3200" dirty="0" smtClean="0">
                <a:cs typeface="B Mitra" panose="00000400000000000000" pitchFamily="2" charset="-78"/>
              </a:rPr>
              <a:t> در منطقه و </a:t>
            </a:r>
            <a:r>
              <a:rPr lang="fa-IR" sz="3200" dirty="0" err="1" smtClean="0">
                <a:cs typeface="B Mitra" panose="00000400000000000000" pitchFamily="2" charset="-78"/>
              </a:rPr>
              <a:t>نيز</a:t>
            </a:r>
            <a:r>
              <a:rPr lang="fa-IR" sz="3200" dirty="0" smtClean="0">
                <a:cs typeface="B Mitra" panose="00000400000000000000" pitchFamily="2" charset="-78"/>
              </a:rPr>
              <a:t> در </a:t>
            </a:r>
            <a:r>
              <a:rPr lang="fa-IR" sz="3200" dirty="0" err="1" smtClean="0">
                <a:cs typeface="B Mitra" panose="00000400000000000000" pitchFamily="2" charset="-78"/>
              </a:rPr>
              <a:t>بين</a:t>
            </a:r>
            <a:r>
              <a:rPr lang="fa-IR" sz="3200" dirty="0" smtClean="0">
                <a:cs typeface="B Mitra" panose="00000400000000000000" pitchFamily="2" charset="-78"/>
              </a:rPr>
              <a:t> کشورهای اسلامی در سال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2013</a:t>
            </a:r>
            <a:r>
              <a:rPr lang="fa-IR" sz="3200" dirty="0" smtClean="0">
                <a:cs typeface="B Mitra" panose="00000400000000000000" pitchFamily="2" charset="-78"/>
              </a:rPr>
              <a:t> بر مبنای تعداد مقالات منتشر شده در بانک اطلاعاتی </a:t>
            </a:r>
            <a:r>
              <a:rPr lang="en-US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Scopus</a:t>
            </a:r>
            <a:r>
              <a:rPr lang="fa-IR" sz="3200" dirty="0" smtClean="0">
                <a:cs typeface="B Mitra" panose="00000400000000000000" pitchFamily="2" charset="-78"/>
              </a:rPr>
              <a:t>،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رتبه اول </a:t>
            </a:r>
            <a:r>
              <a:rPr lang="fa-IR" sz="3200" dirty="0" smtClean="0">
                <a:cs typeface="B Mitra" panose="00000400000000000000" pitchFamily="2" charset="-78"/>
              </a:rPr>
              <a:t>بوده است.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3200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200" dirty="0" smtClean="0">
                <a:cs typeface="B Mitra" panose="00000400000000000000" pitchFamily="2" charset="-78"/>
              </a:rPr>
              <a:t>در سال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2014</a:t>
            </a:r>
            <a:r>
              <a:rPr lang="fa-IR" sz="3200" dirty="0" smtClean="0">
                <a:cs typeface="B Mitra" panose="00000400000000000000" pitchFamily="2" charset="-78"/>
              </a:rPr>
              <a:t> </a:t>
            </a:r>
            <a:r>
              <a:rPr lang="fa-IR" sz="3200" dirty="0" err="1" smtClean="0">
                <a:cs typeface="B Mitra" panose="00000400000000000000" pitchFamily="2" charset="-78"/>
              </a:rPr>
              <a:t>ميلادی</a:t>
            </a:r>
            <a:r>
              <a:rPr lang="fa-IR" sz="3200" dirty="0" smtClean="0">
                <a:cs typeface="B Mitra" panose="00000400000000000000" pitchFamily="2" charset="-78"/>
              </a:rPr>
              <a:t> </a:t>
            </a:r>
            <a:r>
              <a:rPr lang="fa-IR" sz="3200" dirty="0" err="1" smtClean="0">
                <a:cs typeface="B Mitra" panose="00000400000000000000" pitchFamily="2" charset="-78"/>
              </a:rPr>
              <a:t>نيز</a:t>
            </a:r>
            <a:r>
              <a:rPr lang="fa-IR" sz="3200" dirty="0" smtClean="0">
                <a:cs typeface="B Mitra" panose="00000400000000000000" pitchFamily="2" charset="-78"/>
              </a:rPr>
              <a:t> </a:t>
            </a:r>
            <a:r>
              <a:rPr lang="fa-IR" sz="3200" dirty="0" err="1" smtClean="0">
                <a:cs typeface="B Mitra" panose="00000400000000000000" pitchFamily="2" charset="-78"/>
              </a:rPr>
              <a:t>ايران</a:t>
            </a:r>
            <a:r>
              <a:rPr lang="fa-IR" sz="3200" dirty="0" smtClean="0">
                <a:cs typeface="B Mitra" panose="00000400000000000000" pitchFamily="2" charset="-78"/>
              </a:rPr>
              <a:t> توانسته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رتبه اول خود را در منطقه و </a:t>
            </a:r>
            <a:r>
              <a:rPr lang="fa-IR" sz="32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نيز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 در </a:t>
            </a:r>
            <a:r>
              <a:rPr lang="fa-IR" sz="32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بين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 کشورهای اسلامی</a:t>
            </a:r>
            <a:r>
              <a:rPr lang="fa-IR" sz="3200" dirty="0" smtClean="0">
                <a:cs typeface="B Mitra" panose="00000400000000000000" pitchFamily="2" charset="-78"/>
              </a:rPr>
              <a:t> براساس تعداد مقالات </a:t>
            </a:r>
            <a:r>
              <a:rPr lang="fa-IR" sz="3200" dirty="0" err="1" smtClean="0">
                <a:cs typeface="B Mitra" panose="00000400000000000000" pitchFamily="2" charset="-78"/>
              </a:rPr>
              <a:t>منتشرشده</a:t>
            </a:r>
            <a:r>
              <a:rPr lang="fa-IR" sz="3200" dirty="0" smtClean="0">
                <a:cs typeface="B Mitra" panose="00000400000000000000" pitchFamily="2" charset="-78"/>
              </a:rPr>
              <a:t> در </a:t>
            </a:r>
            <a:r>
              <a:rPr lang="en-US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Scopus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3200" dirty="0" smtClean="0">
                <a:cs typeface="B Mitra" panose="00000400000000000000" pitchFamily="2" charset="-78"/>
              </a:rPr>
              <a:t>حفظ کند.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تعداد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40،321</a:t>
            </a:r>
            <a:r>
              <a:rPr lang="fa-IR" sz="3200" dirty="0" smtClean="0">
                <a:cs typeface="B Mitra" panose="00000400000000000000" pitchFamily="2" charset="-78"/>
              </a:rPr>
              <a:t> مقاله </a:t>
            </a:r>
            <a:r>
              <a:rPr lang="fa-IR" sz="3200" dirty="0" err="1" smtClean="0">
                <a:cs typeface="B Mitra" panose="00000400000000000000" pitchFamily="2" charset="-78"/>
              </a:rPr>
              <a:t>ايران</a:t>
            </a:r>
            <a:r>
              <a:rPr lang="fa-IR" sz="3200" dirty="0" smtClean="0">
                <a:cs typeface="B Mitra" panose="00000400000000000000" pitchFamily="2" charset="-78"/>
              </a:rPr>
              <a:t> در مقابل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37،564</a:t>
            </a:r>
            <a:r>
              <a:rPr lang="fa-IR" sz="3200" dirty="0" smtClean="0">
                <a:cs typeface="B Mitra" panose="00000400000000000000" pitchFamily="2" charset="-78"/>
              </a:rPr>
              <a:t> مقاله </a:t>
            </a:r>
            <a:r>
              <a:rPr lang="fa-IR" sz="3200" dirty="0" err="1" smtClean="0">
                <a:cs typeface="B Mitra" panose="00000400000000000000" pitchFamily="2" charset="-78"/>
              </a:rPr>
              <a:t>ترکيه</a:t>
            </a:r>
            <a:r>
              <a:rPr lang="fa-IR" sz="3200" dirty="0">
                <a:cs typeface="B Mitra" panose="00000400000000000000" pitchFamily="2" charset="-78"/>
              </a:rPr>
              <a:t> </a:t>
            </a:r>
            <a:r>
              <a:rPr lang="fa-IR" sz="3200" dirty="0" smtClean="0">
                <a:cs typeface="B Mitra" panose="00000400000000000000" pitchFamily="2" charset="-78"/>
              </a:rPr>
              <a:t>در سال </a:t>
            </a:r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2014</a:t>
            </a:r>
            <a:r>
              <a:rPr lang="fa-IR" sz="3200" dirty="0" smtClean="0">
                <a:cs typeface="B Mitra" panose="00000400000000000000" pitchFamily="2" charset="-78"/>
              </a:rPr>
              <a:t>.</a:t>
            </a:r>
            <a:endParaRPr lang="en-US" sz="3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1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543800" cy="9906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Indexed Iranian Documents in Scopus, 2014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10000"/>
              </a:lnSpc>
              <a:buNone/>
            </a:pPr>
            <a:r>
              <a:rPr lang="en-US" sz="3500" b="1" dirty="0" smtClean="0"/>
              <a:t>In 2014,</a:t>
            </a:r>
          </a:p>
          <a:p>
            <a:pPr>
              <a:lnSpc>
                <a:spcPct val="210000"/>
              </a:lnSpc>
            </a:pPr>
            <a:r>
              <a:rPr lang="en-US" sz="3500" b="1" dirty="0" smtClean="0"/>
              <a:t>All Sciences: </a:t>
            </a:r>
            <a:r>
              <a:rPr lang="en-US" sz="3500" b="1" dirty="0"/>
              <a:t>40،321</a:t>
            </a:r>
          </a:p>
          <a:p>
            <a:pPr>
              <a:lnSpc>
                <a:spcPct val="210000"/>
              </a:lnSpc>
            </a:pPr>
            <a:r>
              <a:rPr lang="en-US" sz="3200" dirty="0" smtClean="0"/>
              <a:t>Biomedical Sciences*: </a:t>
            </a:r>
            <a:r>
              <a:rPr lang="en-US" sz="3200" b="1" dirty="0" smtClean="0">
                <a:solidFill>
                  <a:srgbClr val="FF0000"/>
                </a:solidFill>
              </a:rPr>
              <a:t>9,459 </a:t>
            </a:r>
            <a:r>
              <a:rPr lang="en-US" sz="3200" b="1" dirty="0" smtClean="0"/>
              <a:t>(25%)</a:t>
            </a:r>
            <a:endParaRPr lang="en-US" dirty="0" smtClean="0"/>
          </a:p>
          <a:p>
            <a:pPr marL="66675" indent="-3175">
              <a:lnSpc>
                <a:spcPct val="21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Islamic Azad University: 6,982 (18%)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66675" indent="-3175">
              <a:lnSpc>
                <a:spcPct val="120000"/>
              </a:lnSpc>
              <a:buNone/>
            </a:pPr>
            <a:r>
              <a:rPr lang="en-US" sz="1800" dirty="0" smtClean="0"/>
              <a:t>-------------------------------------------------------------------------------------</a:t>
            </a:r>
          </a:p>
          <a:p>
            <a:pPr marL="66675" indent="-3175">
              <a:lnSpc>
                <a:spcPct val="120000"/>
              </a:lnSpc>
              <a:buNone/>
            </a:pPr>
            <a:r>
              <a:rPr lang="en-US" sz="1800" dirty="0" smtClean="0"/>
              <a:t>*</a:t>
            </a:r>
            <a:r>
              <a:rPr lang="en-US" sz="2400" dirty="0" smtClean="0"/>
              <a:t>Documents affiliated by at least one author from the Medical Universities or MOHME organizations</a:t>
            </a:r>
            <a:endParaRPr lang="en-US" dirty="0"/>
          </a:p>
        </p:txBody>
      </p:sp>
      <p:pic>
        <p:nvPicPr>
          <p:cNvPr id="4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8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15 Top Iranian University </a:t>
            </a:r>
            <a:r>
              <a:rPr lang="en-US" sz="2400" dirty="0" smtClean="0"/>
              <a:t>(</a:t>
            </a:r>
            <a:r>
              <a:rPr lang="en-US" sz="2000" dirty="0" smtClean="0"/>
              <a:t>No of Docs, 2014)</a:t>
            </a:r>
            <a:endParaRPr lang="en-US" sz="2400" dirty="0"/>
          </a:p>
        </p:txBody>
      </p:sp>
      <p:pic>
        <p:nvPicPr>
          <p:cNvPr id="5" name="Picture 7" descr="http://library.uthscsa.edu/wp-content/uploads/2013/07/scop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403" y="1600200"/>
            <a:ext cx="857079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228600" y="2635468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3993932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0" y="5441732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4800" y="57150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9B639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Equ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qu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qu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1261</Words>
  <Application>Microsoft Office PowerPoint</Application>
  <PresentationFormat>On-screen Show (4:3)</PresentationFormat>
  <Paragraphs>244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Arial</vt:lpstr>
      <vt:lpstr>Arial Black</vt:lpstr>
      <vt:lpstr>B ،هفق</vt:lpstr>
      <vt:lpstr>B Jadid</vt:lpstr>
      <vt:lpstr>B Mitra</vt:lpstr>
      <vt:lpstr>B Nazanin</vt:lpstr>
      <vt:lpstr>B Titr</vt:lpstr>
      <vt:lpstr>Calibri</vt:lpstr>
      <vt:lpstr>Candara</vt:lpstr>
      <vt:lpstr>Franklin Gothic Book</vt:lpstr>
      <vt:lpstr>Mitra</vt:lpstr>
      <vt:lpstr>Perpetua</vt:lpstr>
      <vt:lpstr>Symbol</vt:lpstr>
      <vt:lpstr>Tahoma</vt:lpstr>
      <vt:lpstr>Times New Roman</vt:lpstr>
      <vt:lpstr>Tw Cen MT</vt:lpstr>
      <vt:lpstr>Wingdings</vt:lpstr>
      <vt:lpstr>Wingdings 2</vt:lpstr>
      <vt:lpstr>Median</vt:lpstr>
      <vt:lpstr>Office Theme</vt:lpstr>
      <vt:lpstr>1_Office Theme</vt:lpstr>
      <vt:lpstr>6_Equity</vt:lpstr>
      <vt:lpstr>Waveform</vt:lpstr>
      <vt:lpstr>4_Office Theme</vt:lpstr>
      <vt:lpstr>5_Pixel</vt:lpstr>
      <vt:lpstr>1_Equity</vt:lpstr>
      <vt:lpstr>2_Equity</vt:lpstr>
      <vt:lpstr>Biomedical Research  in Iran, 2015</vt:lpstr>
      <vt:lpstr>چهل سال تولیدات علمی ایران در همه علوم  در ISI Web of Science (۱۹۷۲-۲۰۱۴)</vt:lpstr>
      <vt:lpstr> چهل سال تولیدات علمی ایران در علوم سلامت و زیست پزشکی در ISI Web of Science (۱۹۷۲-۲۰۱۴)</vt:lpstr>
      <vt:lpstr>Share of Medical Sciences</vt:lpstr>
      <vt:lpstr>Iran Rank 17th in the world for number of documents for all science in Scopus</vt:lpstr>
      <vt:lpstr>Iran Country Rank in all Sciences in  Middle East based on Scopus</vt:lpstr>
      <vt:lpstr>رتبه ايران درتوليد علم</vt:lpstr>
      <vt:lpstr>Indexed Iranian Documents in Scopus, 2014</vt:lpstr>
      <vt:lpstr>15 Top Iranian University (No of Docs, 2014)</vt:lpstr>
      <vt:lpstr>15 Top Iranian Medical University (No. of Documents, 2014)</vt:lpstr>
      <vt:lpstr>Biomedical Documents by Subject Area (2014)</vt:lpstr>
      <vt:lpstr> چهل سال تولیدات علمی ایران در علوم سلامت و زیست پزشکی در ISI Web of Science (۱۹۷۵-۲۰۱۴)</vt:lpstr>
      <vt:lpstr>Scientific Publishing Is Killing Science</vt:lpstr>
      <vt:lpstr>The Scandal of Poor Medical Research</vt:lpstr>
      <vt:lpstr>Researchers are ill equipped </vt:lpstr>
      <vt:lpstr>Five steps that lead to 85% of biomedical research being wasted.</vt:lpstr>
      <vt:lpstr>Paradigm Change </vt:lpstr>
      <vt:lpstr>Post publication review and commentary !</vt:lpstr>
      <vt:lpstr>10 Top Iranian Medical University (Citations)</vt:lpstr>
      <vt:lpstr>10 Top Iranian Medical University (h-index)</vt:lpstr>
      <vt:lpstr>دانشگاه‌های برتر جهان و شاخص  H-Index آن‌ها در Scopus</vt:lpstr>
      <vt:lpstr>دانشگاه‌های برتر آسيا و شاخص  H-Index  آن‌ها در Scopus</vt:lpstr>
      <vt:lpstr>15 Top Countries Collaborated in Biomedical Iranian Documents, 2014</vt:lpstr>
      <vt:lpstr>چگونه مي‌توان توسعه علمي و فنآوري را تقويت نمود؟</vt:lpstr>
      <vt:lpstr>تعداد دانشمندان 1% برتر دنيا و ايران در نظام رتبه‌بندی Essential Science Indicators</vt:lpstr>
      <vt:lpstr>Iranian Top 1% Highly Cited Scientist in ESI by Medical Universities</vt:lpstr>
      <vt:lpstr>هدف: توسعه و حمایت از نیروی انسانی</vt:lpstr>
      <vt:lpstr>PowerPoint Presentation</vt:lpstr>
      <vt:lpstr>سهم پژوهش از تولید ناخالصی در ایران مقایسه آن با سهم نرمال شده با نرخ تورم سالانه</vt:lpstr>
      <vt:lpstr>PowerPoint Presentation</vt:lpstr>
      <vt:lpstr>سهم پژوهش از تولید ناخالصی در ایران مقایسه آن با سهم نرمال شده با نرخ تورم سالانه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Dr.aivazi</cp:lastModifiedBy>
  <cp:revision>273</cp:revision>
  <dcterms:created xsi:type="dcterms:W3CDTF">2014-09-21T05:32:35Z</dcterms:created>
  <dcterms:modified xsi:type="dcterms:W3CDTF">2015-06-10T04:17:03Z</dcterms:modified>
</cp:coreProperties>
</file>